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35" r:id="rId3"/>
    <p:sldId id="344" r:id="rId4"/>
    <p:sldId id="345" r:id="rId5"/>
    <p:sldId id="346" r:id="rId6"/>
    <p:sldId id="338" r:id="rId7"/>
    <p:sldId id="343" r:id="rId8"/>
    <p:sldId id="336" r:id="rId9"/>
    <p:sldId id="340" r:id="rId10"/>
    <p:sldId id="341" r:id="rId11"/>
    <p:sldId id="337" r:id="rId12"/>
    <p:sldId id="351" r:id="rId13"/>
    <p:sldId id="348" r:id="rId14"/>
    <p:sldId id="349" r:id="rId15"/>
    <p:sldId id="350" r:id="rId16"/>
    <p:sldId id="321" r:id="rId17"/>
    <p:sldId id="299" r:id="rId18"/>
    <p:sldId id="322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10" r:id="rId28"/>
    <p:sldId id="371" r:id="rId29"/>
    <p:sldId id="372" r:id="rId30"/>
    <p:sldId id="373" r:id="rId31"/>
    <p:sldId id="374" r:id="rId32"/>
    <p:sldId id="331" r:id="rId33"/>
    <p:sldId id="325" r:id="rId34"/>
    <p:sldId id="365" r:id="rId35"/>
    <p:sldId id="366" r:id="rId36"/>
    <p:sldId id="367" r:id="rId37"/>
    <p:sldId id="368" r:id="rId38"/>
    <p:sldId id="369" r:id="rId39"/>
    <p:sldId id="370" r:id="rId40"/>
  </p:sldIdLst>
  <p:sldSz cx="12192000" cy="6858000"/>
  <p:notesSz cx="6881813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FBFBF"/>
    <a:srgbClr val="FFFF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>
        <p:scale>
          <a:sx n="90" d="100"/>
          <a:sy n="90" d="100"/>
        </p:scale>
        <p:origin x="372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1"/>
              <c:layout>
                <c:manualLayout>
                  <c:x val="3.7283621837549803E-2"/>
                  <c:y val="-7.803790412486064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2"/>
              <c:layout>
                <c:manualLayout>
                  <c:x val="0.16866400355082101"/>
                  <c:y val="-6.68896321070234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4203284509542832"/>
                  <c:y val="-0.1337792642140469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7221482467820684"/>
                  <c:y val="2.67558528428092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4.9711495783399881E-2"/>
                  <c:y val="5.57413600891860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7593957377716777E-2"/>
                  <c:y val="2.673693698600060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17221482467820687"/>
                  <c:y val="-0.1538461538461537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.11725990199005305"/>
                  <c:y val="-0.1360089410555702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8.8770528184642719E-3"/>
                  <c:y val="-3.344481605351178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0"/>
                  <c:y val="-6.075328077463890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1.4579354523316591E-2"/>
                  <c:y val="-0.1769526691552920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4"/>
              <c:layout>
                <c:manualLayout>
                  <c:x val="0.20287814741812882"/>
                  <c:y val="-0.1769716120696358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5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Hoja1!$E$9:$E$24</c:f>
              <c:strCache>
                <c:ptCount val="16"/>
                <c:pt idx="0">
                  <c:v>Universidad Autónoma de Baja California</c:v>
                </c:pt>
                <c:pt idx="1">
                  <c:v>El Colegio de la Frontera Norte</c:v>
                </c:pt>
                <c:pt idx="2">
                  <c:v>Universidad Autónoma Metropolitana</c:v>
                </c:pt>
                <c:pt idx="3">
                  <c:v>Centro de Investigación en Alimentación y Desarrollo A.C.</c:v>
                </c:pt>
                <c:pt idx="4">
                  <c:v>Universidad de Sonora</c:v>
                </c:pt>
                <c:pt idx="5">
                  <c:v>Universidad de Guadalajara</c:v>
                </c:pt>
                <c:pt idx="6">
                  <c:v>Universidad Autónoma de Ciudad Juárez</c:v>
                </c:pt>
                <c:pt idx="7">
                  <c:v>Universidad Autónoma de Coahuila</c:v>
                </c:pt>
                <c:pt idx="8">
                  <c:v>Universidad Autónoma de Tamaulipas</c:v>
                </c:pt>
                <c:pt idx="9">
                  <c:v>University of Texas</c:v>
                </c:pt>
                <c:pt idx="10">
                  <c:v>Universidad Nacional Autónoma de México</c:v>
                </c:pt>
                <c:pt idx="11">
                  <c:v>Arizona State University</c:v>
                </c:pt>
                <c:pt idx="12">
                  <c:v>Universidad Arturo Prat</c:v>
                </c:pt>
                <c:pt idx="13">
                  <c:v>El Colegio de la Frontera Sur</c:v>
                </c:pt>
                <c:pt idx="14">
                  <c:v>El Colegio de Sonora</c:v>
                </c:pt>
                <c:pt idx="15">
                  <c:v>Otras instituciones</c:v>
                </c:pt>
              </c:strCache>
            </c:strRef>
          </c:cat>
          <c:val>
            <c:numRef>
              <c:f>Hoja1!$F$9:$F$24</c:f>
              <c:numCache>
                <c:formatCode>General</c:formatCode>
                <c:ptCount val="16"/>
                <c:pt idx="0">
                  <c:v>84</c:v>
                </c:pt>
                <c:pt idx="1">
                  <c:v>36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45908028081456"/>
          <c:y val="0.15245344449285655"/>
          <c:w val="0.48996167302171034"/>
          <c:h val="0.7054179595473962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8.5087117719146371E-2"/>
                  <c:y val="-5.5093371334745268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1"/>
              <c:layout>
                <c:manualLayout>
                  <c:x val="-3.0776191515435914E-2"/>
                  <c:y val="8.264005700211808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8.5087117719146399E-2"/>
                  <c:y val="4.638465088987886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9.0518210339517416E-2"/>
                  <c:y val="5.212911519857178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9828012549387726E-2"/>
                  <c:y val="1.303227879964297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4.3448740962968357E-2"/>
                  <c:y val="-5.734202671842909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1.9914006274693766E-2"/>
                  <c:y val="-3.649038063900034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8.3276753512356028E-2"/>
                  <c:y val="-4.952265943864331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0.13939804392285682"/>
                  <c:y val="3.723147605231547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Hoja2!$D$5:$D$13</c:f>
              <c:strCache>
                <c:ptCount val="9"/>
                <c:pt idx="0">
                  <c:v>México</c:v>
                </c:pt>
                <c:pt idx="1">
                  <c:v>Estados Unidos de América</c:v>
                </c:pt>
                <c:pt idx="2">
                  <c:v>España</c:v>
                </c:pt>
                <c:pt idx="3">
                  <c:v>Argentina</c:v>
                </c:pt>
                <c:pt idx="4">
                  <c:v>Chile</c:v>
                </c:pt>
                <c:pt idx="5">
                  <c:v>Colombia</c:v>
                </c:pt>
                <c:pt idx="6">
                  <c:v>Francia</c:v>
                </c:pt>
                <c:pt idx="7">
                  <c:v>Uruguay</c:v>
                </c:pt>
                <c:pt idx="8">
                  <c:v>Pakistán</c:v>
                </c:pt>
              </c:strCache>
            </c:strRef>
          </c:cat>
          <c:val>
            <c:numRef>
              <c:f>Hoja2!$E$5:$E$13</c:f>
              <c:numCache>
                <c:formatCode>General</c:formatCode>
                <c:ptCount val="9"/>
                <c:pt idx="0">
                  <c:v>216</c:v>
                </c:pt>
                <c:pt idx="1">
                  <c:v>15</c:v>
                </c:pt>
                <c:pt idx="2">
                  <c:v>11</c:v>
                </c:pt>
                <c:pt idx="3">
                  <c:v>7</c:v>
                </c:pt>
                <c:pt idx="4">
                  <c:v>5</c:v>
                </c:pt>
                <c:pt idx="5">
                  <c:v>4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29DF812-F723-4C84-B6E8-14139AC66E6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9A85830-63AA-4AD3-9A12-DE9529E75E7E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3244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C1EF3-5AF0-4FD3-8419-0E0C03B5E0C9}" type="datetimeFigureOut">
              <a:rPr lang="es-MX" smtClean="0"/>
              <a:t>17/03/2015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83647-5C82-40F0-A5DC-41B6F3208F6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6916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96280-7685-48BC-8BC4-EAB09068B961}" type="slidenum">
              <a:rPr lang="es-MX" smtClean="0"/>
              <a:pPr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105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tabLst>
                <a:tab pos="0" algn="l"/>
                <a:tab pos="902407" algn="l"/>
                <a:tab pos="1806383" algn="l"/>
                <a:tab pos="2710359" algn="l"/>
                <a:tab pos="3614334" algn="l"/>
                <a:tab pos="4518310" algn="l"/>
                <a:tab pos="5422286" algn="l"/>
                <a:tab pos="6326262" algn="l"/>
                <a:tab pos="7230238" algn="l"/>
                <a:tab pos="8132644" algn="l"/>
                <a:tab pos="9036620" algn="l"/>
                <a:tab pos="9940595" algn="l"/>
              </a:tabLst>
            </a:pPr>
            <a:fld id="{4D1543A3-491B-4C67-AD76-6002311B6037}" type="slidenum">
              <a:rPr lang="pt-BR" smtClean="0">
                <a:solidFill>
                  <a:srgbClr val="000000"/>
                </a:solidFill>
                <a:latin typeface="Verdana" pitchFamily="34" charset="0"/>
              </a:rPr>
              <a:pPr>
                <a:tabLst>
                  <a:tab pos="0" algn="l"/>
                  <a:tab pos="902407" algn="l"/>
                  <a:tab pos="1806383" algn="l"/>
                  <a:tab pos="2710359" algn="l"/>
                  <a:tab pos="3614334" algn="l"/>
                  <a:tab pos="4518310" algn="l"/>
                  <a:tab pos="5422286" algn="l"/>
                  <a:tab pos="6326262" algn="l"/>
                  <a:tab pos="7230238" algn="l"/>
                  <a:tab pos="8132644" algn="l"/>
                  <a:tab pos="9036620" algn="l"/>
                  <a:tab pos="9940595" algn="l"/>
                </a:tabLst>
              </a:pPr>
              <a:t>38</a:t>
            </a:fld>
            <a:endParaRPr lang="pt-BR" dirty="0" smtClean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024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ln/>
        </p:spPr>
      </p:sp>
      <p:sp>
        <p:nvSpPr>
          <p:cNvPr id="1024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114" y="4344107"/>
            <a:ext cx="5484207" cy="4205800"/>
          </a:xfrm>
          <a:noFill/>
        </p:spPr>
        <p:txBody>
          <a:bodyPr wrap="none" anchor="ctr"/>
          <a:lstStyle/>
          <a:p>
            <a:endParaRPr lang="es-MX" smtClean="0"/>
          </a:p>
        </p:txBody>
      </p:sp>
    </p:spTree>
    <p:extLst>
      <p:ext uri="{BB962C8B-B14F-4D97-AF65-F5344CB8AC3E}">
        <p14:creationId xmlns:p14="http://schemas.microsoft.com/office/powerpoint/2010/main" val="1765964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022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18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5852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0684" cy="114141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 defTabSz="914400" eaLnBrk="1" hangingPunct="1"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 defTabSz="914400" eaLnBrk="1" hangingPunct="1"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 defTabSz="914400" eaLnBrk="1" hangingPunct="1"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charset="0"/>
              </a:defRPr>
            </a:lvl1pPr>
          </a:lstStyle>
          <a:p>
            <a:pPr>
              <a:defRPr/>
            </a:pPr>
            <a:fld id="{026768ED-75B8-4C4F-8A45-FF69C7F2F1E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1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566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386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419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371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648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88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65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04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0016B-EED3-4FF0-9411-80103FD9F5FC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8549-21A3-4923-ACF7-84BAE7542A36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642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1.jpe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jp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jp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2.png"/><Relationship Id="rId7" Type="http://schemas.openxmlformats.org/officeDocument/2006/relationships/hyperlink" Target="http://biblat.unam.mx/es/frecuencias/revista/estudios-fronterizos/institucion" TargetMode="External"/><Relationship Id="rId2" Type="http://schemas.openxmlformats.org/officeDocument/2006/relationships/hyperlink" Target="http://biblat.unam.mx/es/frecuencias/revista/estudios-fronterizos/an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hart" Target="../charts/chart2.xml"/><Relationship Id="rId2" Type="http://schemas.openxmlformats.org/officeDocument/2006/relationships/hyperlink" Target="http://biblat.unam.mx/es/indicadores/productividad-exogena/disciplina/sociologi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hyperlink" Target="http://biblat.unam.mx/es/indicadores/productividad-exogena/disciplina/sociologi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blat.unam.mx/es/scielo/indicadores/indicadores-generales-revista/coleccion/mexico/revista/estudios-fronterizos/frontera-norte/migraciones-internacionales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conacyt/revista/estudios-fronterizo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biblat.unam.mx/es/scielo/indicadores/indicadores-generales-revista/coleccion/mexico/revista/estudios-fronterizos/frontera-norte/migraciones-internaciona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blat.unam.mx/es/scielo/indicadores/indicadores-generales-revista/coleccion/mexico/revista/estudios-fronterizos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scielo/indicadores/indicadores-generales-revista/coleccion/mexico/revista/estudios-fronterizos/frontera-norte/migraciones-internacionale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hyperlink" Target="http://biblat.unam.mx/es/scielo/indicadores/indicadores-generales-revista/coleccion/mexico/revista/estudios-fronterizos/frontera-norte/migraciones-internacional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scielo/indicadores/indicadores-generales-revista/coleccion/mexico/revista/estudios-fronterizos/frontera-norte/migraciones-internacional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scielo/indicadores/citacion-articulos-edad/edad/00-04/10-14/15-19/20-24/revista/estudios-fronterizo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scielo/indicadores/citacion-articulos-edad/edad/00-04/10-14/revista/estudios-fronterizos/frontera-nort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jpe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Relationship Id="rId14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ilto:scielo@dgb.unam.mx" TargetMode="External"/><Relationship Id="rId3" Type="http://schemas.openxmlformats.org/officeDocument/2006/relationships/hyperlink" Target="http://biblat.unam.mx/" TargetMode="External"/><Relationship Id="rId7" Type="http://schemas.openxmlformats.org/officeDocument/2006/relationships/hyperlink" Target="mailto:biblat@dgb.unam.mx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7.jpeg"/><Relationship Id="rId4" Type="http://schemas.openxmlformats.org/officeDocument/2006/relationships/image" Target="../media/image76.emf"/><Relationship Id="rId9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8182303" y="6237363"/>
            <a:ext cx="38436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 smtClean="0"/>
              <a:t>UABC, Tijuana 19 marzo 2015</a:t>
            </a:r>
            <a:endParaRPr lang="es-MX" dirty="0"/>
          </a:p>
          <a:p>
            <a:pPr algn="ctr"/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7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70" y="1696703"/>
            <a:ext cx="1624831" cy="17901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Scielo Mexico_Alta3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94182" y="3883095"/>
            <a:ext cx="2286016" cy="17772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523" y="1874124"/>
            <a:ext cx="2630018" cy="11194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2" y="114455"/>
            <a:ext cx="4200861" cy="64922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 l="29828" t="27586" r="25172" b="48966"/>
          <a:stretch>
            <a:fillRect/>
          </a:stretch>
        </p:blipFill>
        <p:spPr bwMode="auto">
          <a:xfrm>
            <a:off x="6724229" y="258374"/>
            <a:ext cx="3964588" cy="109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72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877" t="2398" r="17675" b="17135"/>
          <a:stretch/>
        </p:blipFill>
        <p:spPr>
          <a:xfrm>
            <a:off x="753094" y="0"/>
            <a:ext cx="10388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2900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ángulo 7"/>
          <p:cNvSpPr/>
          <p:nvPr/>
        </p:nvSpPr>
        <p:spPr>
          <a:xfrm rot="16200000">
            <a:off x="5099714" y="4328584"/>
            <a:ext cx="1668379" cy="260807"/>
          </a:xfrm>
          <a:prstGeom prst="rect">
            <a:avLst/>
          </a:prstGeom>
          <a:solidFill>
            <a:srgbClr val="FFFF00">
              <a:alpha val="47059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</p:txBody>
      </p:sp>
      <p:sp>
        <p:nvSpPr>
          <p:cNvPr id="7" name="Rectángulo 7"/>
          <p:cNvSpPr/>
          <p:nvPr/>
        </p:nvSpPr>
        <p:spPr>
          <a:xfrm rot="16200000">
            <a:off x="5101989" y="2679479"/>
            <a:ext cx="1668379" cy="260807"/>
          </a:xfrm>
          <a:prstGeom prst="rect">
            <a:avLst/>
          </a:prstGeom>
          <a:solidFill>
            <a:srgbClr val="FFFF00">
              <a:alpha val="47059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064307" y="938463"/>
            <a:ext cx="1323082" cy="1203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667" r="27604"/>
          <a:stretch/>
        </p:blipFill>
        <p:spPr>
          <a:xfrm>
            <a:off x="762000" y="66080"/>
            <a:ext cx="4914899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153149" y="1104900"/>
            <a:ext cx="6038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Verdana"/>
                <a:cs typeface="Verdana"/>
                <a:hlinkClick r:id="rId3"/>
              </a:rPr>
              <a:t>http://biblat.unam.mx</a:t>
            </a:r>
            <a:endParaRPr lang="es-ES" sz="3600" dirty="0">
              <a:latin typeface="Verdana"/>
              <a:cs typeface="Verdana"/>
            </a:endParaRP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5886449" y="2847380"/>
            <a:ext cx="573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Plataforma de visualización gráfica de </a:t>
            </a:r>
          </a:p>
          <a:p>
            <a:pPr algn="ctr"/>
            <a:r>
              <a:rPr lang="es-MX" sz="2400" b="1" dirty="0" smtClean="0"/>
              <a:t>Frecuencias e Indicadores </a:t>
            </a:r>
            <a:r>
              <a:rPr lang="es-MX" sz="2400" b="1" dirty="0" err="1" smtClean="0"/>
              <a:t>bibliométricos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16385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175" t="20514" r="21842" b="52554"/>
          <a:stretch/>
        </p:blipFill>
        <p:spPr>
          <a:xfrm>
            <a:off x="196359" y="2273515"/>
            <a:ext cx="5818702" cy="2074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9577" t="8095" r="65796" b="80171"/>
          <a:stretch/>
        </p:blipFill>
        <p:spPr>
          <a:xfrm>
            <a:off x="257656" y="111670"/>
            <a:ext cx="2674961" cy="1207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5104" t="21059" r="25521" b="53149"/>
          <a:stretch/>
        </p:blipFill>
        <p:spPr>
          <a:xfrm>
            <a:off x="196359" y="4555123"/>
            <a:ext cx="5818702" cy="2124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 descr="banners_scielo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962754"/>
            <a:ext cx="5431757" cy="18915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10" name="Conector recto 9"/>
          <p:cNvCxnSpPr/>
          <p:nvPr/>
        </p:nvCxnSpPr>
        <p:spPr>
          <a:xfrm flipH="1">
            <a:off x="6162675" y="1114425"/>
            <a:ext cx="9525" cy="5743575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 descr="logoClase_00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10" y="1071663"/>
            <a:ext cx="1188801" cy="962929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Imagen 11" descr="logoPeriodica_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904" y="1127313"/>
            <a:ext cx="1758299" cy="887941"/>
          </a:xfrm>
          <a:prstGeom prst="rect">
            <a:avLst/>
          </a:prstGeo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86" y="1459766"/>
            <a:ext cx="2054296" cy="1149652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10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667" r="17280" b="9649"/>
          <a:stretch/>
        </p:blipFill>
        <p:spPr>
          <a:xfrm>
            <a:off x="156263" y="0"/>
            <a:ext cx="8350242" cy="64248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06506" y="245660"/>
            <a:ext cx="3558116" cy="52322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FFC000"/>
                </a:solidFill>
                <a:hlinkClick r:id="rId3"/>
              </a:rPr>
              <a:t>http://biblat.unam.mx</a:t>
            </a:r>
            <a:endParaRPr lang="es-MX" sz="2800" dirty="0">
              <a:solidFill>
                <a:srgbClr val="FFC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340" t="9564" r="41188" b="62415"/>
          <a:stretch/>
        </p:blipFill>
        <p:spPr>
          <a:xfrm>
            <a:off x="4135272" y="982639"/>
            <a:ext cx="3309579" cy="4981434"/>
          </a:xfrm>
          <a:prstGeom prst="rect">
            <a:avLst/>
          </a:prstGeom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Pentágono 7"/>
          <p:cNvSpPr/>
          <p:nvPr/>
        </p:nvSpPr>
        <p:spPr>
          <a:xfrm>
            <a:off x="4135272" y="2934269"/>
            <a:ext cx="4708477" cy="1583140"/>
          </a:xfrm>
          <a:prstGeom prst="homePlate">
            <a:avLst/>
          </a:prstGeom>
          <a:solidFill>
            <a:srgbClr val="FF0000">
              <a:alpha val="29020"/>
            </a:srgbClr>
          </a:solidFill>
          <a:ln w="38100">
            <a:solidFill>
              <a:srgbClr val="C00000"/>
            </a:solidFill>
          </a:ln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Pentágono 8"/>
          <p:cNvSpPr/>
          <p:nvPr/>
        </p:nvSpPr>
        <p:spPr>
          <a:xfrm>
            <a:off x="4135272" y="4517409"/>
            <a:ext cx="4708477" cy="777922"/>
          </a:xfrm>
          <a:prstGeom prst="homePlate">
            <a:avLst/>
          </a:prstGeom>
          <a:solidFill>
            <a:srgbClr val="00B0F0">
              <a:alpha val="29020"/>
            </a:srgbClr>
          </a:solidFill>
          <a:ln w="38100">
            <a:solidFill>
              <a:srgbClr val="002060"/>
            </a:solidFill>
          </a:ln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 descr="logoClase_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97" y="2247701"/>
            <a:ext cx="1374334" cy="1113211"/>
          </a:xfrm>
          <a:prstGeom prst="rect">
            <a:avLst/>
          </a:prstGeom>
        </p:spPr>
      </p:pic>
      <p:pic>
        <p:nvPicPr>
          <p:cNvPr id="11" name="Imagen 10" descr="logoPeriodica_0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44" y="3473356"/>
            <a:ext cx="1801572" cy="90979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005" y="4517409"/>
            <a:ext cx="20764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2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6144" r="16990" b="2657"/>
          <a:stretch/>
        </p:blipFill>
        <p:spPr>
          <a:xfrm>
            <a:off x="1480344" y="0"/>
            <a:ext cx="9233147" cy="69740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367246" y="1341120"/>
            <a:ext cx="9283337" cy="2603863"/>
          </a:xfrm>
          <a:prstGeom prst="rect">
            <a:avLst/>
          </a:prstGeom>
          <a:solidFill>
            <a:srgbClr val="FF0000">
              <a:alpha val="16078"/>
            </a:srgbClr>
          </a:solidFill>
          <a:ln w="38100">
            <a:solidFill>
              <a:srgbClr val="C00000"/>
            </a:solidFill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1367246" y="3944983"/>
            <a:ext cx="4748419" cy="2913017"/>
          </a:xfrm>
          <a:prstGeom prst="rect">
            <a:avLst/>
          </a:prstGeom>
          <a:solidFill>
            <a:srgbClr val="0070C0">
              <a:alpha val="27059"/>
            </a:srgbClr>
          </a:solidFill>
          <a:ln w="38100">
            <a:solidFill>
              <a:srgbClr val="0070C0"/>
            </a:solidFill>
          </a:ln>
          <a:effectLst>
            <a:outerShdw blurRad="50800" dist="1016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 descr="logoClase_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97" y="1598638"/>
            <a:ext cx="2084209" cy="1688210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Imagen 9" descr="logoPeriodica_00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1664372"/>
            <a:ext cx="3082655" cy="1556741"/>
          </a:xfrm>
          <a:prstGeom prst="rect">
            <a:avLst/>
          </a:prstGeo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859" y="4603118"/>
            <a:ext cx="2587848" cy="1448245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878" y="281532"/>
            <a:ext cx="3273273" cy="6451562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4488948" y="226031"/>
            <a:ext cx="3441530" cy="6532096"/>
            <a:chOff x="922296" y="373226"/>
            <a:chExt cx="3441530" cy="6532096"/>
          </a:xfrm>
        </p:grpSpPr>
        <p:sp>
          <p:nvSpPr>
            <p:cNvPr id="15" name="Rectángulo 14"/>
            <p:cNvSpPr/>
            <p:nvPr/>
          </p:nvSpPr>
          <p:spPr>
            <a:xfrm>
              <a:off x="922296" y="373226"/>
              <a:ext cx="3441530" cy="641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2326" y="485678"/>
              <a:ext cx="3109229" cy="6419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84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320455" y="5454869"/>
            <a:ext cx="4871545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 smtClean="0">
                <a:hlinkClick r:id="rId2"/>
              </a:rPr>
              <a:t>http://biblat.unam.mx/es/frecuencias/revista/estudios-fronterizos/anio</a:t>
            </a:r>
            <a:endParaRPr lang="es-MX" sz="1200" dirty="0" smtClean="0"/>
          </a:p>
          <a:p>
            <a:endParaRPr lang="es-MX" sz="1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8265194" y="0"/>
            <a:ext cx="36850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Cobertura: 16 años </a:t>
            </a:r>
          </a:p>
          <a:p>
            <a:pPr algn="ctr"/>
            <a:r>
              <a:rPr lang="es-MX" dirty="0" smtClean="0"/>
              <a:t> 2000 –2016</a:t>
            </a:r>
            <a:endParaRPr lang="es-MX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4200" t="29028" r="34814" b="21635"/>
          <a:stretch>
            <a:fillRect/>
          </a:stretch>
        </p:blipFill>
        <p:spPr bwMode="auto">
          <a:xfrm>
            <a:off x="7903778" y="693682"/>
            <a:ext cx="4288222" cy="476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61" y="5935199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10" y="6029793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270641" y="6261428"/>
            <a:ext cx="8132379" cy="407386"/>
          </a:xfrm>
        </p:spPr>
        <p:txBody>
          <a:bodyPr>
            <a:normAutofit fontScale="90000"/>
          </a:bodyPr>
          <a:lstStyle/>
          <a:p>
            <a:r>
              <a:rPr lang="es-MX" sz="2000" dirty="0">
                <a:hlinkClick r:id="rId7"/>
              </a:rPr>
              <a:t/>
            </a:r>
            <a:br>
              <a:rPr lang="es-MX" sz="2000" dirty="0">
                <a:hlinkClick r:id="rId7"/>
              </a:rPr>
            </a:br>
            <a:r>
              <a:rPr lang="es-MX" sz="2000" dirty="0" smtClean="0">
                <a:hlinkClick r:id="rId7"/>
              </a:rPr>
              <a:t>http</a:t>
            </a:r>
            <a:r>
              <a:rPr lang="es-MX" sz="2000" dirty="0" smtClean="0">
                <a:hlinkClick r:id="rId7"/>
              </a:rPr>
              <a:t>://biblat.unam.mx/es/frecuencias/revista/estudios-fronterizos/institucion</a:t>
            </a:r>
            <a:r>
              <a:rPr lang="es-MX" sz="2000" dirty="0" smtClean="0"/>
              <a:t/>
            </a:r>
            <a:br>
              <a:rPr lang="es-MX" sz="2000" dirty="0" smtClean="0"/>
            </a:br>
            <a:endParaRPr lang="es-MX" sz="2000" dirty="0"/>
          </a:p>
        </p:txBody>
      </p:sp>
      <p:sp>
        <p:nvSpPr>
          <p:cNvPr id="9" name="CuadroTexto 6"/>
          <p:cNvSpPr txBox="1"/>
          <p:nvPr/>
        </p:nvSpPr>
        <p:spPr>
          <a:xfrm>
            <a:off x="2860768" y="0"/>
            <a:ext cx="5192233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Proporción de artículos publicados según la </a:t>
            </a:r>
            <a:r>
              <a:rPr lang="es-MX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afiliación institucional </a:t>
            </a:r>
            <a:r>
              <a:rPr lang="es-MX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autor</a:t>
            </a:r>
            <a:endParaRPr lang="es-MX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572423"/>
              </p:ext>
            </p:extLst>
          </p:nvPr>
        </p:nvGraphicFramePr>
        <p:xfrm>
          <a:off x="584886" y="772511"/>
          <a:ext cx="6468119" cy="5067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270641" y="6098088"/>
            <a:ext cx="272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v</a:t>
            </a:r>
            <a:r>
              <a:rPr lang="es-MX" sz="1200" dirty="0" smtClean="0"/>
              <a:t>er listado completo en:</a:t>
            </a:r>
            <a:endParaRPr lang="es-MX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0828" y="6336611"/>
            <a:ext cx="7864366" cy="501978"/>
          </a:xfrm>
        </p:spPr>
        <p:txBody>
          <a:bodyPr>
            <a:normAutofit fontScale="90000"/>
          </a:bodyPr>
          <a:lstStyle/>
          <a:p>
            <a:r>
              <a:rPr lang="es-MX" sz="1800" dirty="0" smtClean="0">
                <a:hlinkClick r:id="rId2"/>
              </a:rPr>
              <a:t>http://biblat.unam.mx/es/indicadores/productividad-exogena/disciplina/sociologia</a:t>
            </a:r>
            <a:r>
              <a:rPr lang="es-MX" sz="1800" dirty="0" smtClean="0"/>
              <a:t/>
            </a:r>
            <a:br>
              <a:rPr lang="es-MX" sz="1800" dirty="0" smtClean="0"/>
            </a:br>
            <a:endParaRPr lang="es-MX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0259" t="15939" r="41207" b="48965"/>
          <a:stretch>
            <a:fillRect/>
          </a:stretch>
        </p:blipFill>
        <p:spPr bwMode="auto">
          <a:xfrm>
            <a:off x="7693572" y="905774"/>
            <a:ext cx="3909849" cy="456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61" y="5935199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10" y="6029793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uadroTexto 4"/>
          <p:cNvSpPr txBox="1"/>
          <p:nvPr/>
        </p:nvSpPr>
        <p:spPr>
          <a:xfrm>
            <a:off x="8265194" y="0"/>
            <a:ext cx="36850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Cobertura: 16 años </a:t>
            </a:r>
          </a:p>
          <a:p>
            <a:pPr algn="ctr"/>
            <a:r>
              <a:rPr lang="es-MX" dirty="0" smtClean="0"/>
              <a:t> 2000 –2016</a:t>
            </a:r>
            <a:endParaRPr lang="es-MX" dirty="0"/>
          </a:p>
        </p:txBody>
      </p:sp>
      <p:sp>
        <p:nvSpPr>
          <p:cNvPr id="12" name="CuadroTexto 5"/>
          <p:cNvSpPr txBox="1"/>
          <p:nvPr/>
        </p:nvSpPr>
        <p:spPr>
          <a:xfrm>
            <a:off x="2977601" y="112142"/>
            <a:ext cx="5060731" cy="5847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 de autoría exógena</a:t>
            </a:r>
            <a:endParaRPr lang="es-MX" sz="32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688736"/>
              </p:ext>
            </p:extLst>
          </p:nvPr>
        </p:nvGraphicFramePr>
        <p:xfrm>
          <a:off x="512483" y="1357047"/>
          <a:ext cx="7015163" cy="4872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400828" y="6122518"/>
            <a:ext cx="272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v</a:t>
            </a:r>
            <a:r>
              <a:rPr lang="es-MX" sz="1200" dirty="0" smtClean="0"/>
              <a:t>er listado completo en:</a:t>
            </a:r>
            <a:endParaRPr lang="es-MX" sz="1200" dirty="0"/>
          </a:p>
        </p:txBody>
      </p:sp>
      <p:sp>
        <p:nvSpPr>
          <p:cNvPr id="14" name="CuadroTexto 5"/>
          <p:cNvSpPr txBox="1"/>
          <p:nvPr/>
        </p:nvSpPr>
        <p:spPr>
          <a:xfrm>
            <a:off x="4489621" y="646331"/>
            <a:ext cx="1352336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Sociología</a:t>
            </a:r>
            <a:endParaRPr lang="es-MX" sz="20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479758" y="6476792"/>
            <a:ext cx="7232257" cy="501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2"/>
              </a:rPr>
              <a:t>http://biblat.unam.mx/es/indicadores/productividad-exogena/disciplina/sociologia</a:t>
            </a:r>
            <a: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61" y="5935199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810" y="6029793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adroTexto 5"/>
          <p:cNvSpPr txBox="1"/>
          <p:nvPr/>
        </p:nvSpPr>
        <p:spPr>
          <a:xfrm>
            <a:off x="2848205" y="120769"/>
            <a:ext cx="5060731" cy="5847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 de autoría exógena</a:t>
            </a:r>
            <a:endParaRPr lang="es-MX" sz="32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 l="19310" r="20259"/>
          <a:stretch>
            <a:fillRect/>
          </a:stretch>
        </p:blipFill>
        <p:spPr bwMode="auto">
          <a:xfrm>
            <a:off x="232912" y="819806"/>
            <a:ext cx="5788325" cy="565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/>
          <a:srcRect l="18391" r="20402" b="11456"/>
          <a:stretch>
            <a:fillRect/>
          </a:stretch>
        </p:blipFill>
        <p:spPr bwMode="auto">
          <a:xfrm>
            <a:off x="6069236" y="876324"/>
            <a:ext cx="5705821" cy="494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/>
          <a:srcRect l="20324" t="15617" r="72209" b="82734"/>
          <a:stretch>
            <a:fillRect/>
          </a:stretch>
        </p:blipFill>
        <p:spPr bwMode="auto">
          <a:xfrm>
            <a:off x="7617125" y="1423358"/>
            <a:ext cx="1811547" cy="62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016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/>
          <a:srcRect l="75748" t="15577" r="21126" b="82752"/>
          <a:stretch>
            <a:fillRect/>
          </a:stretch>
        </p:blipFill>
        <p:spPr bwMode="auto">
          <a:xfrm>
            <a:off x="9420045" y="1423358"/>
            <a:ext cx="707366" cy="59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016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4" name="13 Rectángulo"/>
          <p:cNvSpPr/>
          <p:nvPr/>
        </p:nvSpPr>
        <p:spPr>
          <a:xfrm>
            <a:off x="6142008" y="1699404"/>
            <a:ext cx="1017917" cy="215660"/>
          </a:xfrm>
          <a:prstGeom prst="rect">
            <a:avLst/>
          </a:prstGeom>
          <a:solidFill>
            <a:srgbClr val="BFBFBF">
              <a:alpha val="34902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Rectángulo"/>
          <p:cNvSpPr/>
          <p:nvPr/>
        </p:nvSpPr>
        <p:spPr>
          <a:xfrm>
            <a:off x="11291977" y="1687901"/>
            <a:ext cx="523337" cy="215660"/>
          </a:xfrm>
          <a:prstGeom prst="rect">
            <a:avLst/>
          </a:prstGeom>
          <a:solidFill>
            <a:srgbClr val="BFBFBF">
              <a:alpha val="34902"/>
            </a:srgb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2799" t="28433" r="22390" b="13372"/>
          <a:stretch>
            <a:fillRect/>
          </a:stretch>
        </p:blipFill>
        <p:spPr bwMode="auto">
          <a:xfrm>
            <a:off x="0" y="0"/>
            <a:ext cx="109743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 descr="logo_scielo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0" y="6585045"/>
            <a:ext cx="11573301" cy="5459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5"/>
              </a:rPr>
              <a:t>http://biblat.unam.mx/es/scielo/indicadores/indicadores-generales-revista/coleccion/mexico/revista/estudios-fronterizos/frontera-norte/migraciones-internacionales</a:t>
            </a:r>
            <a:r>
              <a:rPr kumimoji="0" lang="es-MX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7452193" y="887104"/>
            <a:ext cx="1732750" cy="436729"/>
          </a:xfrm>
          <a:prstGeom prst="rect">
            <a:avLst/>
          </a:prstGeom>
          <a:solidFill>
            <a:srgbClr val="FF0000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5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832" r="14303"/>
          <a:stretch>
            <a:fillRect/>
          </a:stretch>
        </p:blipFill>
        <p:spPr bwMode="auto">
          <a:xfrm>
            <a:off x="1095633" y="0"/>
            <a:ext cx="9419968" cy="692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0" y="6486146"/>
            <a:ext cx="10515600" cy="371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/>
              </a:rPr>
              <a:t>http://biblat.unam.mx/es/conacyt/revista/estudios-fronterizos</a:t>
            </a:r>
            <a:r>
              <a:rPr kumimoji="0" lang="es-MX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3179805" y="2880609"/>
            <a:ext cx="1029730" cy="299196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00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6353031"/>
            <a:ext cx="11117239" cy="504969"/>
          </a:xfrm>
        </p:spPr>
        <p:txBody>
          <a:bodyPr>
            <a:noAutofit/>
          </a:bodyPr>
          <a:lstStyle/>
          <a:p>
            <a:r>
              <a:rPr lang="es-MX" sz="1300" dirty="0" smtClean="0">
                <a:hlinkClick r:id="rId2"/>
              </a:rPr>
              <a:t>http://biblat.unam.mx/es/scielo/indicadores/indicadores-generales-revista/coleccion/mexico/revista/estudios-fronterizos/frontera-norte/migraciones-internacionales</a:t>
            </a:r>
            <a:r>
              <a:rPr lang="es-MX" sz="1300" dirty="0" smtClean="0"/>
              <a:t/>
            </a:r>
            <a:br>
              <a:rPr lang="es-MX" sz="1300" dirty="0" smtClean="0"/>
            </a:br>
            <a:endParaRPr lang="es-MX" sz="13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3110" t="28506" r="23114" b="16591"/>
          <a:stretch>
            <a:fillRect/>
          </a:stretch>
        </p:blipFill>
        <p:spPr bwMode="auto">
          <a:xfrm>
            <a:off x="204716" y="395787"/>
            <a:ext cx="11041039" cy="597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7793388" y="1160059"/>
            <a:ext cx="1732750" cy="436729"/>
          </a:xfrm>
          <a:prstGeom prst="rect">
            <a:avLst/>
          </a:prstGeom>
          <a:solidFill>
            <a:srgbClr val="FF0000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0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4179" t="26003" r="22910" b="15755"/>
          <a:stretch>
            <a:fillRect/>
          </a:stretch>
        </p:blipFill>
        <p:spPr bwMode="auto">
          <a:xfrm>
            <a:off x="395785" y="218364"/>
            <a:ext cx="10904561" cy="66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2" descr="logo_scielo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0" y="6321707"/>
            <a:ext cx="10385946" cy="423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5"/>
              </a:rPr>
              <a:t>http://biblat.unam.mx/es/scielo/indicadores/indicadores-generales-revista/coleccion/mexico/revista/estudios-fronterizos</a:t>
            </a:r>
            <a:endParaRPr kumimoji="0" lang="es-MX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22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2133" t="28484" r="22563" b="12795"/>
          <a:stretch>
            <a:fillRect/>
          </a:stretch>
        </p:blipFill>
        <p:spPr bwMode="auto">
          <a:xfrm>
            <a:off x="479488" y="532263"/>
            <a:ext cx="11202996" cy="601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0" y="6631130"/>
            <a:ext cx="12337576" cy="453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/>
              </a:rPr>
              <a:t>http://biblat.unam.mx/es/scielo/indicadores/indicadores-generales-revista/coleccion/mexico/revista/estudios-fronterizos/frontera-norte/migraciones-internacionales</a:t>
            </a:r>
            <a:r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89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1985" t="22560" r="22808" b="16752"/>
          <a:stretch>
            <a:fillRect/>
          </a:stretch>
        </p:blipFill>
        <p:spPr bwMode="auto">
          <a:xfrm>
            <a:off x="5076966" y="3152633"/>
            <a:ext cx="4612944" cy="285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3582" t="26136" r="24179" b="16153"/>
          <a:stretch>
            <a:fillRect/>
          </a:stretch>
        </p:blipFill>
        <p:spPr bwMode="auto">
          <a:xfrm>
            <a:off x="272955" y="177420"/>
            <a:ext cx="10986447" cy="668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-9098" y="6336021"/>
            <a:ext cx="12201098" cy="5219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4"/>
              </a:rPr>
              <a:t>http://biblat.unam.mx/es/scielo/indicadores/indicadores-generales-revista/coleccion/mexico/revista/estudios-fronterizos/frontera-norte/migraciones-internacionales</a:t>
            </a:r>
            <a:r>
              <a:rPr kumimoji="0" lang="es-MX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2" descr="logo_scielo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05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3715" t="23683" r="22649" b="17662"/>
          <a:stretch>
            <a:fillRect/>
          </a:stretch>
        </p:blipFill>
        <p:spPr bwMode="auto">
          <a:xfrm>
            <a:off x="750628" y="436728"/>
            <a:ext cx="10890912" cy="65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259307" y="6293252"/>
            <a:ext cx="11932693" cy="56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/>
              </a:rPr>
              <a:t>http://biblat.unam.mx/es/scielo/indicadores/indicadores-generales-revista/coleccion/mexico/revista/estudios-fronterizos/frontera-norte/migraciones-internacionales</a:t>
            </a:r>
            <a:r>
              <a:rPr kumimoji="0" lang="es-MX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8093639" y="1173707"/>
            <a:ext cx="1732750" cy="436729"/>
          </a:xfrm>
          <a:prstGeom prst="rect">
            <a:avLst/>
          </a:prstGeom>
          <a:solidFill>
            <a:srgbClr val="FF0000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3609" t="26046" r="21813" b="15620"/>
          <a:stretch>
            <a:fillRect/>
          </a:stretch>
        </p:blipFill>
        <p:spPr bwMode="auto">
          <a:xfrm>
            <a:off x="736980" y="272954"/>
            <a:ext cx="10849969" cy="63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810904" y="6535595"/>
            <a:ext cx="11103591" cy="644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/>
              </a:rPr>
              <a:t>http://biblat.unam.mx/es/scielo/indicadores/citacion-articulos-edad/edad/00-04/10-14/15-19/20-24/revista/estudios-fronterizos</a:t>
            </a: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96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9227" t="25301" r="20732" b="16390"/>
          <a:stretch>
            <a:fillRect/>
          </a:stretch>
        </p:blipFill>
        <p:spPr bwMode="auto">
          <a:xfrm>
            <a:off x="928049" y="191070"/>
            <a:ext cx="10413242" cy="614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37948" y="6336022"/>
            <a:ext cx="11349251" cy="521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hlinkClick r:id="rId3"/>
              </a:rPr>
              <a:t>http://biblat.unam.mx/es/scielo/indicadores/citacion-articulos-edad/edad/00-04/10-14/revista/estudios-fronterizos/frontera-norte</a:t>
            </a:r>
            <a:r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s-MX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266045" y="968991"/>
            <a:ext cx="4530540" cy="436729"/>
          </a:xfrm>
          <a:prstGeom prst="rect">
            <a:avLst/>
          </a:prstGeom>
          <a:solidFill>
            <a:srgbClr val="FF0000">
              <a:alpha val="2902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0000"/>
              </a:solidFill>
            </a:endParaRPr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9034818" y="2565780"/>
            <a:ext cx="1269242" cy="95533"/>
          </a:xfrm>
          <a:prstGeom prst="straightConnector1">
            <a:avLst/>
          </a:prstGeom>
          <a:ln w="92075" cmpd="dbl">
            <a:solidFill>
              <a:srgbClr val="FF0000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flipV="1">
            <a:off x="8982502" y="4478741"/>
            <a:ext cx="1269242" cy="95533"/>
          </a:xfrm>
          <a:prstGeom prst="straightConnector1">
            <a:avLst/>
          </a:prstGeom>
          <a:ln w="92075" cmpd="dbl">
            <a:solidFill>
              <a:srgbClr val="FF0000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746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914" t="28854" r="23057" b="12529"/>
          <a:stretch/>
        </p:blipFill>
        <p:spPr bwMode="auto">
          <a:xfrm>
            <a:off x="1095153" y="427402"/>
            <a:ext cx="9265063" cy="5760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5" y="6188149"/>
            <a:ext cx="10534801" cy="118245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29828" t="27586" r="25172" b="48966"/>
          <a:stretch>
            <a:fillRect/>
          </a:stretch>
        </p:blipFill>
        <p:spPr bwMode="auto">
          <a:xfrm>
            <a:off x="0" y="0"/>
            <a:ext cx="2790495" cy="77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5870" y="0"/>
            <a:ext cx="1386130" cy="11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logo_sciel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0375" y="3248760"/>
            <a:ext cx="215861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2 CuadroTexto"/>
          <p:cNvSpPr txBox="1"/>
          <p:nvPr/>
        </p:nvSpPr>
        <p:spPr>
          <a:xfrm>
            <a:off x="3613472" y="3884313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+</a:t>
            </a:r>
          </a:p>
        </p:txBody>
      </p:sp>
      <p:sp>
        <p:nvSpPr>
          <p:cNvPr id="7" name="14 CuadroTexto"/>
          <p:cNvSpPr txBox="1"/>
          <p:nvPr/>
        </p:nvSpPr>
        <p:spPr>
          <a:xfrm>
            <a:off x="7104101" y="3884312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=</a:t>
            </a:r>
          </a:p>
        </p:txBody>
      </p:sp>
      <p:pic>
        <p:nvPicPr>
          <p:cNvPr id="9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49" y="3632893"/>
            <a:ext cx="3430762" cy="1201616"/>
          </a:xfrm>
          <a:prstGeom prst="rect">
            <a:avLst/>
          </a:prstGeom>
        </p:spPr>
      </p:pic>
      <p:grpSp>
        <p:nvGrpSpPr>
          <p:cNvPr id="8" name="31 Grupo"/>
          <p:cNvGrpSpPr/>
          <p:nvPr/>
        </p:nvGrpSpPr>
        <p:grpSpPr>
          <a:xfrm>
            <a:off x="7587841" y="3632894"/>
            <a:ext cx="3034283" cy="1202515"/>
            <a:chOff x="539552" y="836712"/>
            <a:chExt cx="3034283" cy="893440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8212703" y="5073054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 err="1"/>
              <a:t>ó</a:t>
            </a:r>
            <a:r>
              <a:rPr lang="es-MX" sz="4800" dirty="0"/>
              <a:t> </a:t>
            </a:r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</a:t>
            </a:r>
          </a:p>
        </p:txBody>
      </p:sp>
      <p:grpSp>
        <p:nvGrpSpPr>
          <p:cNvPr id="11" name="31 Grupo"/>
          <p:cNvGrpSpPr/>
          <p:nvPr/>
        </p:nvGrpSpPr>
        <p:grpSpPr>
          <a:xfrm>
            <a:off x="4228428" y="584894"/>
            <a:ext cx="3034283" cy="1202515"/>
            <a:chOff x="539552" y="836712"/>
            <a:chExt cx="3034283" cy="893440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2221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036496" cy="654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 rot="2870530">
            <a:off x="6539367" y="4813915"/>
            <a:ext cx="1080120" cy="11521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/>
          <p:cNvSpPr/>
          <p:nvPr/>
        </p:nvSpPr>
        <p:spPr>
          <a:xfrm>
            <a:off x="4378912" y="5633749"/>
            <a:ext cx="2377488" cy="500063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18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4776" t="22554" r="41791" b="8590"/>
          <a:stretch>
            <a:fillRect/>
          </a:stretch>
        </p:blipFill>
        <p:spPr bwMode="auto">
          <a:xfrm>
            <a:off x="1146412" y="354842"/>
            <a:ext cx="9771797" cy="650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9828" t="27586" r="25172" b="48966"/>
          <a:stretch>
            <a:fillRect/>
          </a:stretch>
        </p:blipFill>
        <p:spPr bwMode="auto">
          <a:xfrm>
            <a:off x="0" y="300251"/>
            <a:ext cx="3450932" cy="95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 descr="logo_scielo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7965" y="0"/>
            <a:ext cx="1872902" cy="148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63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6018283" y="203638"/>
            <a:ext cx="5963628" cy="6668029"/>
            <a:chOff x="3209097" y="-72008"/>
            <a:chExt cx="5963628" cy="6668029"/>
          </a:xfrm>
        </p:grpSpPr>
        <p:sp>
          <p:nvSpPr>
            <p:cNvPr id="2" name="Elipse 1"/>
            <p:cNvSpPr/>
            <p:nvPr/>
          </p:nvSpPr>
          <p:spPr>
            <a:xfrm>
              <a:off x="3209097" y="567587"/>
              <a:ext cx="5963628" cy="6028434"/>
            </a:xfrm>
            <a:prstGeom prst="ellipse">
              <a:avLst/>
            </a:prstGeom>
            <a:solidFill>
              <a:srgbClr val="585858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818" b="88192"/>
            <a:stretch/>
          </p:blipFill>
          <p:spPr bwMode="auto">
            <a:xfrm>
              <a:off x="4115687" y="-72008"/>
              <a:ext cx="4139952" cy="764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>
              <a:off x="4572706" y="1294286"/>
              <a:ext cx="35283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0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24,700 revistas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7189836" y="2405968"/>
            <a:ext cx="3599892" cy="3034273"/>
            <a:chOff x="4428492" y="2488080"/>
            <a:chExt cx="3599892" cy="3034273"/>
          </a:xfrm>
        </p:grpSpPr>
        <p:sp>
          <p:nvSpPr>
            <p:cNvPr id="16" name="Elipse 15"/>
            <p:cNvSpPr/>
            <p:nvPr/>
          </p:nvSpPr>
          <p:spPr>
            <a:xfrm>
              <a:off x="4428492" y="2488080"/>
              <a:ext cx="3599892" cy="303427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5245477" y="2787628"/>
              <a:ext cx="17549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12,500</a:t>
              </a: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5083506" y="3521285"/>
              <a:ext cx="21527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 </a:t>
              </a:r>
              <a:r>
                <a:rPr lang="es-MX" sz="4400" b="1" dirty="0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Core</a:t>
              </a:r>
              <a:r>
                <a:rPr lang="es-MX" sz="4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“</a:t>
              </a: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622429" y="4107706"/>
              <a:ext cx="3351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Factor de impacto</a:t>
              </a:r>
            </a:p>
          </p:txBody>
        </p:sp>
      </p:grpSp>
      <p:sp>
        <p:nvSpPr>
          <p:cNvPr id="20" name="9 Elipse"/>
          <p:cNvSpPr/>
          <p:nvPr/>
        </p:nvSpPr>
        <p:spPr bwMode="auto">
          <a:xfrm>
            <a:off x="6189677" y="2368264"/>
            <a:ext cx="1711280" cy="159972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MX" sz="28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BIOSIS</a:t>
            </a:r>
            <a:endParaRPr lang="es-MX" sz="2800" b="1" dirty="0">
              <a:ln w="12700">
                <a:solidFill>
                  <a:schemeClr val="bg1"/>
                </a:solidFill>
                <a:prstDash val="solid"/>
              </a:ln>
              <a:solidFill>
                <a:srgbClr val="00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s-MX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5,350</a:t>
            </a:r>
          </a:p>
        </p:txBody>
      </p:sp>
      <p:sp>
        <p:nvSpPr>
          <p:cNvPr id="21" name="11 Elipse"/>
          <p:cNvSpPr/>
          <p:nvPr/>
        </p:nvSpPr>
        <p:spPr bwMode="auto">
          <a:xfrm>
            <a:off x="9950041" y="2310972"/>
            <a:ext cx="1762017" cy="16065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MX" sz="2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MEDLINE</a:t>
            </a:r>
            <a:endParaRPr lang="es-MX" sz="20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s-MX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5,550</a:t>
            </a:r>
          </a:p>
        </p:txBody>
      </p:sp>
      <p:sp>
        <p:nvSpPr>
          <p:cNvPr id="22" name="12 Elipse"/>
          <p:cNvSpPr/>
          <p:nvPr/>
        </p:nvSpPr>
        <p:spPr bwMode="auto">
          <a:xfrm>
            <a:off x="2045394" y="4497105"/>
            <a:ext cx="1977868" cy="1539096"/>
          </a:xfrm>
          <a:prstGeom prst="ellipse">
            <a:avLst/>
          </a:prstGeom>
          <a:solidFill>
            <a:srgbClr val="FFC000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s-MX" sz="24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s-MX" sz="2400" b="1" dirty="0" err="1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SciELO</a:t>
            </a:r>
            <a:r>
              <a:rPr lang="es-MX" sz="24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CI</a:t>
            </a:r>
          </a:p>
          <a:p>
            <a:pPr algn="ctr">
              <a:defRPr/>
            </a:pPr>
            <a:r>
              <a:rPr lang="es-MX" sz="2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812</a:t>
            </a:r>
            <a:endParaRPr lang="es-MX" sz="24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99598" y="90013"/>
            <a:ext cx="5113420" cy="1477328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s-MX" b="1" dirty="0" err="1" smtClean="0">
                <a:solidFill>
                  <a:srgbClr val="0070C0"/>
                </a:solidFill>
              </a:rPr>
              <a:t>SciELO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b="1" dirty="0" err="1" smtClean="0">
                <a:solidFill>
                  <a:srgbClr val="0070C0"/>
                </a:solidFill>
              </a:rPr>
              <a:t>Citation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b="1" dirty="0" err="1" smtClean="0">
                <a:solidFill>
                  <a:srgbClr val="0070C0"/>
                </a:solidFill>
              </a:rPr>
              <a:t>Index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dirty="0" smtClean="0">
                <a:solidFill>
                  <a:srgbClr val="0070C0"/>
                </a:solidFill>
              </a:rPr>
              <a:t>(o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b="1" dirty="0" err="1" smtClean="0">
                <a:solidFill>
                  <a:srgbClr val="0070C0"/>
                </a:solidFill>
              </a:rPr>
              <a:t>SciELO</a:t>
            </a:r>
            <a:r>
              <a:rPr lang="es-MX" b="1" dirty="0" smtClean="0">
                <a:solidFill>
                  <a:srgbClr val="0070C0"/>
                </a:solidFill>
              </a:rPr>
              <a:t> CI</a:t>
            </a:r>
            <a:r>
              <a:rPr lang="es-MX" dirty="0" smtClean="0">
                <a:solidFill>
                  <a:srgbClr val="0070C0"/>
                </a:solidFill>
              </a:rPr>
              <a:t>)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dirty="0" smtClean="0">
                <a:solidFill>
                  <a:srgbClr val="0070C0"/>
                </a:solidFill>
              </a:rPr>
              <a:t>es una base de datos </a:t>
            </a:r>
            <a:r>
              <a:rPr lang="es-MX" dirty="0" err="1" smtClean="0">
                <a:solidFill>
                  <a:srgbClr val="0070C0"/>
                </a:solidFill>
              </a:rPr>
              <a:t>bibliométrica</a:t>
            </a:r>
            <a:r>
              <a:rPr lang="es-MX" dirty="0" smtClean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s-MX" dirty="0" smtClean="0">
                <a:solidFill>
                  <a:srgbClr val="0070C0"/>
                </a:solidFill>
              </a:rPr>
              <a:t>contiene los registros bibliográficos de la base de datos de la red </a:t>
            </a:r>
            <a:r>
              <a:rPr lang="es-MX" dirty="0" err="1" smtClean="0">
                <a:solidFill>
                  <a:srgbClr val="0070C0"/>
                </a:solidFill>
              </a:rPr>
              <a:t>SciELO</a:t>
            </a:r>
            <a:r>
              <a:rPr lang="es-MX" dirty="0" smtClean="0">
                <a:solidFill>
                  <a:srgbClr val="0070C0"/>
                </a:solidFill>
              </a:rPr>
              <a:t> (15 países) en una plataforma </a:t>
            </a:r>
            <a:r>
              <a:rPr lang="es-MX" b="1" dirty="0" smtClean="0">
                <a:solidFill>
                  <a:srgbClr val="0070C0"/>
                </a:solidFill>
              </a:rPr>
              <a:t>Web of </a:t>
            </a:r>
            <a:r>
              <a:rPr lang="es-MX" b="1" dirty="0" err="1" smtClean="0">
                <a:solidFill>
                  <a:srgbClr val="0070C0"/>
                </a:solidFill>
              </a:rPr>
              <a:t>Science</a:t>
            </a:r>
            <a:endParaRPr lang="es-MX" b="1" dirty="0">
              <a:solidFill>
                <a:srgbClr val="0070C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99598" y="1606172"/>
            <a:ext cx="5113420" cy="646331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rgbClr val="0070C0"/>
                </a:solidFill>
              </a:rPr>
              <a:t>Sólo se transfieren los registros bibliográficos, </a:t>
            </a:r>
            <a:r>
              <a:rPr lang="es-MX" b="1" dirty="0" smtClean="0">
                <a:solidFill>
                  <a:srgbClr val="0070C0"/>
                </a:solidFill>
              </a:rPr>
              <a:t>NO</a:t>
            </a:r>
            <a:r>
              <a:rPr lang="es-MX" dirty="0" smtClean="0">
                <a:solidFill>
                  <a:srgbClr val="0070C0"/>
                </a:solidFill>
              </a:rPr>
              <a:t> el texto completo de los artículos</a:t>
            </a:r>
            <a:endParaRPr lang="es-MX" dirty="0">
              <a:solidFill>
                <a:srgbClr val="0070C0"/>
              </a:solidFill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3" y="3768662"/>
            <a:ext cx="3702785" cy="308933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CuadroTexto 31"/>
          <p:cNvSpPr txBox="1"/>
          <p:nvPr/>
        </p:nvSpPr>
        <p:spPr>
          <a:xfrm>
            <a:off x="199598" y="2310972"/>
            <a:ext cx="5113420" cy="923330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rgbClr val="0070C0"/>
                </a:solidFill>
              </a:rPr>
              <a:t>En julio de 2014, una selección de </a:t>
            </a:r>
            <a:r>
              <a:rPr lang="es-MX" b="1" dirty="0" smtClean="0">
                <a:solidFill>
                  <a:srgbClr val="0070C0"/>
                </a:solidFill>
              </a:rPr>
              <a:t>812 </a:t>
            </a:r>
            <a:r>
              <a:rPr lang="es-MX" dirty="0" smtClean="0">
                <a:solidFill>
                  <a:srgbClr val="0070C0"/>
                </a:solidFill>
              </a:rPr>
              <a:t>revistas de la red </a:t>
            </a:r>
            <a:r>
              <a:rPr lang="es-MX" dirty="0" err="1" smtClean="0">
                <a:solidFill>
                  <a:srgbClr val="0070C0"/>
                </a:solidFill>
              </a:rPr>
              <a:t>SciELO</a:t>
            </a:r>
            <a:r>
              <a:rPr lang="es-MX" dirty="0" smtClean="0">
                <a:solidFill>
                  <a:srgbClr val="0070C0"/>
                </a:solidFill>
              </a:rPr>
              <a:t>, entre ellas </a:t>
            </a:r>
            <a:r>
              <a:rPr lang="es-MX" b="1" dirty="0" smtClean="0">
                <a:solidFill>
                  <a:srgbClr val="0070C0"/>
                </a:solidFill>
              </a:rPr>
              <a:t>66</a:t>
            </a:r>
            <a:r>
              <a:rPr lang="es-MX" dirty="0" smtClean="0">
                <a:solidFill>
                  <a:srgbClr val="0070C0"/>
                </a:solidFill>
              </a:rPr>
              <a:t> mexicanas </a:t>
            </a:r>
            <a:r>
              <a:rPr lang="es-MX" dirty="0" smtClean="0">
                <a:solidFill>
                  <a:srgbClr val="0070C0"/>
                </a:solidFill>
              </a:rPr>
              <a:t>se </a:t>
            </a:r>
            <a:r>
              <a:rPr lang="es-MX" dirty="0" smtClean="0">
                <a:solidFill>
                  <a:srgbClr val="0070C0"/>
                </a:solidFill>
              </a:rPr>
              <a:t>incorporaron a </a:t>
            </a:r>
            <a:r>
              <a:rPr lang="es-MX" b="1" dirty="0" err="1" smtClean="0">
                <a:solidFill>
                  <a:srgbClr val="0070C0"/>
                </a:solidFill>
              </a:rPr>
              <a:t>SciELO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b="1" dirty="0" err="1" smtClean="0">
                <a:solidFill>
                  <a:srgbClr val="0070C0"/>
                </a:solidFill>
              </a:rPr>
              <a:t>Citation</a:t>
            </a:r>
            <a:r>
              <a:rPr lang="es-MX" b="1" dirty="0" smtClean="0">
                <a:solidFill>
                  <a:srgbClr val="0070C0"/>
                </a:solidFill>
              </a:rPr>
              <a:t> </a:t>
            </a:r>
            <a:r>
              <a:rPr lang="es-MX" b="1" dirty="0" err="1" smtClean="0">
                <a:solidFill>
                  <a:srgbClr val="0070C0"/>
                </a:solidFill>
              </a:rPr>
              <a:t>Index</a:t>
            </a:r>
            <a:endParaRPr lang="es-MX" b="1" dirty="0">
              <a:solidFill>
                <a:srgbClr val="0070C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9187609" y="4780169"/>
            <a:ext cx="53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</a:t>
            </a:r>
            <a:endParaRPr lang="es-MX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2" descr="http://static3.wikia.nocookie.net/__cb20130607003313/halonocanon/es/images/3/37/Bandera-Mexic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644" y="4479659"/>
            <a:ext cx="1066166" cy="6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24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0.49336 0.021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61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199" t="9240" r="6027" b="508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6575" t="34883" r="7441" b="13839"/>
          <a:stretch/>
        </p:blipFill>
        <p:spPr>
          <a:xfrm>
            <a:off x="7248128" y="274638"/>
            <a:ext cx="3240360" cy="646673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67400" y="3508003"/>
            <a:ext cx="1980728" cy="30469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3200" b="1" dirty="0"/>
              <a:t>      7 </a:t>
            </a:r>
          </a:p>
          <a:p>
            <a:r>
              <a:rPr lang="es-MX" sz="3200" b="1" dirty="0"/>
              <a:t>+    6</a:t>
            </a:r>
          </a:p>
          <a:p>
            <a:r>
              <a:rPr lang="es-MX" sz="3200" b="1" dirty="0"/>
              <a:t>      5</a:t>
            </a:r>
          </a:p>
          <a:p>
            <a:r>
              <a:rPr lang="es-MX" sz="3200" b="1" dirty="0"/>
              <a:t>________</a:t>
            </a:r>
          </a:p>
          <a:p>
            <a:endParaRPr lang="es-MX" sz="3200" b="1" dirty="0"/>
          </a:p>
          <a:p>
            <a:r>
              <a:rPr lang="es-MX" sz="3200" b="1" dirty="0"/>
              <a:t>    10</a:t>
            </a:r>
          </a:p>
        </p:txBody>
      </p:sp>
    </p:spTree>
    <p:extLst>
      <p:ext uri="{BB962C8B-B14F-4D97-AF65-F5344CB8AC3E}">
        <p14:creationId xmlns:p14="http://schemas.microsoft.com/office/powerpoint/2010/main" val="232081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4851" t="9680" r="5375" b="464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967195" y="2367171"/>
            <a:ext cx="2472206" cy="2123658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/>
              <a:t>Índice de citas por autor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/>
          <a:srcRect l="48426" t="53874" r="38142" b="38029"/>
          <a:stretch/>
        </p:blipFill>
        <p:spPr>
          <a:xfrm>
            <a:off x="5685274" y="3068960"/>
            <a:ext cx="2280253" cy="108012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0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525332"/>
            <a:ext cx="9144000" cy="633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1775520" y="116632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Mapas de citas, permite explorar citas anteriores y posteriores de un documento </a:t>
            </a:r>
            <a:endParaRPr lang="es-MX" sz="1600" b="1" dirty="0"/>
          </a:p>
        </p:txBody>
      </p:sp>
    </p:spTree>
    <p:extLst>
      <p:ext uri="{BB962C8B-B14F-4D97-AF65-F5344CB8AC3E}">
        <p14:creationId xmlns:p14="http://schemas.microsoft.com/office/powerpoint/2010/main" val="22845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HTML</a:t>
            </a:r>
            <a:r>
              <a:rPr lang="es-MX" dirty="0" smtClean="0"/>
              <a:t>                                                         </a:t>
            </a:r>
            <a:r>
              <a:rPr lang="es-MX" b="1" dirty="0" smtClean="0"/>
              <a:t>XML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756" r="2738"/>
          <a:stretch/>
        </p:blipFill>
        <p:spPr>
          <a:xfrm>
            <a:off x="0" y="0"/>
            <a:ext cx="12091917" cy="68580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719917" y="3060510"/>
            <a:ext cx="1333469" cy="368490"/>
          </a:xfrm>
          <a:prstGeom prst="ellipse">
            <a:avLst/>
          </a:prstGeom>
          <a:solidFill>
            <a:srgbClr val="FF0000">
              <a:alpha val="27843"/>
            </a:srgbClr>
          </a:solidFill>
          <a:ln w="57150">
            <a:solidFill>
              <a:srgbClr val="FF0000"/>
            </a:solidFill>
          </a:ln>
          <a:effectLst>
            <a:outerShdw blurRad="50800" dist="1016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/>
          <p:cNvSpPr/>
          <p:nvPr/>
        </p:nvSpPr>
        <p:spPr>
          <a:xfrm>
            <a:off x="4053386" y="3060510"/>
            <a:ext cx="1333469" cy="368490"/>
          </a:xfrm>
          <a:prstGeom prst="ellipse">
            <a:avLst/>
          </a:prstGeom>
          <a:solidFill>
            <a:srgbClr val="FF0000">
              <a:alpha val="27843"/>
            </a:srgbClr>
          </a:solidFill>
          <a:ln w="57150">
            <a:solidFill>
              <a:srgbClr val="FF0000"/>
            </a:solidFill>
          </a:ln>
          <a:effectLst>
            <a:outerShdw blurRad="50800" dist="1016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1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906" t="11096" r="30125" b="4129"/>
          <a:stretch/>
        </p:blipFill>
        <p:spPr>
          <a:xfrm>
            <a:off x="494394" y="327547"/>
            <a:ext cx="5346847" cy="62233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129" t="11094" r="30050" b="3732"/>
          <a:stretch/>
        </p:blipFill>
        <p:spPr>
          <a:xfrm>
            <a:off x="6089791" y="197892"/>
            <a:ext cx="5674578" cy="666010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283655" y="149704"/>
            <a:ext cx="614149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PDF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866031" y="142881"/>
            <a:ext cx="86208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4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2207" r="11393" b="3996"/>
          <a:stretch/>
        </p:blipFill>
        <p:spPr>
          <a:xfrm>
            <a:off x="504967" y="0"/>
            <a:ext cx="10890913" cy="648501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96036" y="6485016"/>
            <a:ext cx="8693624" cy="37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mtClean="0"/>
              <a:t>http://www.scielo.br/article_plus.php?pid=S0102-67202014000300168&amp;tlng=en&amp;lng=es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451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502" t="5124" r="25274" b="4925"/>
          <a:stretch/>
        </p:blipFill>
        <p:spPr>
          <a:xfrm>
            <a:off x="2749158" y="341194"/>
            <a:ext cx="6312955" cy="635985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480179" y="0"/>
            <a:ext cx="498143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http://blog.scielo.org/es/2014/04/04/porque-xml/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913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ector de seta reta 73"/>
          <p:cNvCxnSpPr>
            <a:cxnSpLocks noChangeShapeType="1"/>
          </p:cNvCxnSpPr>
          <p:nvPr/>
        </p:nvCxnSpPr>
        <p:spPr bwMode="auto">
          <a:xfrm>
            <a:off x="2855640" y="5157192"/>
            <a:ext cx="431800" cy="1588"/>
          </a:xfrm>
          <a:prstGeom prst="straightConnector1">
            <a:avLst/>
          </a:prstGeom>
          <a:noFill/>
          <a:ln w="28575" algn="ctr">
            <a:solidFill>
              <a:srgbClr val="CC3300"/>
            </a:solidFill>
            <a:round/>
            <a:headEnd/>
            <a:tailEnd type="arrow" w="med" len="med"/>
          </a:ln>
        </p:spPr>
      </p:cxnSp>
      <p:sp>
        <p:nvSpPr>
          <p:cNvPr id="4" name="CaixaDeTexto 3"/>
          <p:cNvSpPr txBox="1">
            <a:spLocks noChangeArrowheads="1"/>
          </p:cNvSpPr>
          <p:nvPr/>
        </p:nvSpPr>
        <p:spPr bwMode="auto">
          <a:xfrm>
            <a:off x="1524002" y="4725144"/>
            <a:ext cx="1403647" cy="89255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 err="1">
                <a:latin typeface="Calibri" pitchFamily="34" charset="0"/>
                <a:cs typeface="Calibri" pitchFamily="34" charset="0"/>
              </a:rPr>
              <a:t>Sumisión</a:t>
            </a:r>
            <a:r>
              <a:rPr lang="pt-BR" b="1" dirty="0">
                <a:latin typeface="Calibri" pitchFamily="34" charset="0"/>
                <a:cs typeface="Calibri" pitchFamily="34" charset="0"/>
              </a:rPr>
              <a:t> de original</a:t>
            </a:r>
          </a:p>
          <a:p>
            <a:pPr algn="ctr">
              <a:defRPr/>
            </a:pPr>
            <a:r>
              <a:rPr lang="pt-BR" sz="1600" b="1" dirty="0">
                <a:latin typeface="Calibri" pitchFamily="34" charset="0"/>
                <a:cs typeface="Calibri" pitchFamily="34" charset="0"/>
              </a:rPr>
              <a:t>Autor - Editor</a:t>
            </a:r>
            <a:endParaRPr lang="pt-BR" sz="1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CaixaDeTexto 27"/>
          <p:cNvSpPr txBox="1">
            <a:spLocks noChangeArrowheads="1"/>
          </p:cNvSpPr>
          <p:nvPr/>
        </p:nvSpPr>
        <p:spPr bwMode="auto">
          <a:xfrm>
            <a:off x="3287688" y="4941168"/>
            <a:ext cx="1296144" cy="4770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>
                <a:latin typeface="Calibri" pitchFamily="34" charset="0"/>
                <a:cs typeface="Calibri" pitchFamily="34" charset="0"/>
              </a:rPr>
              <a:t>EDITOR</a:t>
            </a:r>
          </a:p>
          <a:p>
            <a:pPr algn="ctr">
              <a:defRPr/>
            </a:pPr>
            <a:r>
              <a:rPr lang="pt-BR" sz="600" b="1" dirty="0">
                <a:latin typeface="Calibri" pitchFamily="34" charset="0"/>
                <a:cs typeface="Calibri" pitchFamily="34" charset="0"/>
              </a:rPr>
              <a:t> </a:t>
            </a:r>
            <a:endParaRPr lang="pt-BR" sz="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CaixaDeTexto 38"/>
          <p:cNvSpPr txBox="1">
            <a:spLocks noChangeArrowheads="1"/>
          </p:cNvSpPr>
          <p:nvPr/>
        </p:nvSpPr>
        <p:spPr bwMode="auto">
          <a:xfrm>
            <a:off x="5015880" y="4869161"/>
            <a:ext cx="1728192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 err="1">
                <a:latin typeface="Calibri" pitchFamily="34" charset="0"/>
                <a:cs typeface="Calibri" pitchFamily="34" charset="0"/>
              </a:rPr>
              <a:t>Diagramación</a:t>
            </a:r>
            <a:endParaRPr lang="pt-BR" b="1" dirty="0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r>
              <a:rPr lang="pt-BR" b="1" dirty="0" err="1">
                <a:latin typeface="Calibri" pitchFamily="34" charset="0"/>
                <a:cs typeface="Calibri" pitchFamily="34" charset="0"/>
              </a:rPr>
              <a:t>Maquetación</a:t>
            </a:r>
            <a:endParaRPr lang="pt-BR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024" name="CaixaDeTexto 1"/>
          <p:cNvSpPr txBox="1">
            <a:spLocks noChangeArrowheads="1"/>
          </p:cNvSpPr>
          <p:nvPr/>
        </p:nvSpPr>
        <p:spPr bwMode="auto">
          <a:xfrm>
            <a:off x="4908376" y="0"/>
            <a:ext cx="385192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457200" eaLnBrk="0" hangingPunct="0">
              <a:buClr>
                <a:srgbClr val="000000"/>
              </a:buClr>
              <a:buSzPct val="100000"/>
            </a:pPr>
            <a:r>
              <a:rPr lang="pt-BR" sz="2800" b="1" dirty="0" err="1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Flujo</a:t>
            </a:r>
            <a:r>
              <a:rPr lang="pt-BR" sz="2800" b="1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de </a:t>
            </a:r>
            <a:r>
              <a:rPr lang="pt-BR" sz="2800" b="1" dirty="0" err="1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edición</a:t>
            </a:r>
            <a:endParaRPr lang="pt-BR" sz="2800" b="1" dirty="0">
              <a:solidFill>
                <a:srgbClr val="00000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ctr" defTabSz="457200" eaLnBrk="0" hangingPunct="0">
              <a:buClr>
                <a:srgbClr val="000000"/>
              </a:buClr>
              <a:buSzPct val="100000"/>
            </a:pPr>
            <a:r>
              <a:rPr lang="pt-BR" sz="2800" b="1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endParaRPr lang="pt-BR" sz="2800" b="1" dirty="0">
              <a:solidFill>
                <a:srgbClr val="C00000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cxnSp>
        <p:nvCxnSpPr>
          <p:cNvPr id="41" name="Conector de seta reta 40"/>
          <p:cNvCxnSpPr>
            <a:cxnSpLocks noChangeShapeType="1"/>
            <a:stCxn id="28" idx="3"/>
            <a:endCxn id="39" idx="1"/>
          </p:cNvCxnSpPr>
          <p:nvPr/>
        </p:nvCxnSpPr>
        <p:spPr bwMode="auto">
          <a:xfrm>
            <a:off x="4583832" y="5179696"/>
            <a:ext cx="432048" cy="12631"/>
          </a:xfrm>
          <a:prstGeom prst="straightConnector1">
            <a:avLst/>
          </a:prstGeom>
          <a:noFill/>
          <a:ln w="28575" algn="ctr">
            <a:solidFill>
              <a:srgbClr val="CC3300"/>
            </a:solidFill>
            <a:round/>
            <a:headEnd/>
            <a:tailEnd type="arrow" w="med" len="med"/>
          </a:ln>
        </p:spPr>
      </p:cxnSp>
      <p:pic>
        <p:nvPicPr>
          <p:cNvPr id="47" name="Imagem 4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3645024"/>
            <a:ext cx="6477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http://www.vidadigital.net/blog/wp-content/WindowsLiveWriter/OpenJournalSystemsSistemaparaadministrar_B0A2/openjournal%5B2%5D.jpg"/>
          <p:cNvPicPr>
            <a:picLocks noChangeAspect="1" noChangeArrowheads="1"/>
          </p:cNvPicPr>
          <p:nvPr/>
        </p:nvPicPr>
        <p:blipFill>
          <a:blip r:embed="rId4" cstate="print"/>
          <a:srcRect r="33851" b="86160"/>
          <a:stretch>
            <a:fillRect/>
          </a:stretch>
        </p:blipFill>
        <p:spPr bwMode="auto">
          <a:xfrm>
            <a:off x="3215680" y="4478801"/>
            <a:ext cx="1512168" cy="318351"/>
          </a:xfrm>
          <a:prstGeom prst="rect">
            <a:avLst/>
          </a:prstGeom>
          <a:noFill/>
        </p:spPr>
      </p:pic>
      <p:sp>
        <p:nvSpPr>
          <p:cNvPr id="20" name="CaixaDeTexto 27"/>
          <p:cNvSpPr txBox="1">
            <a:spLocks noChangeArrowheads="1"/>
          </p:cNvSpPr>
          <p:nvPr/>
        </p:nvSpPr>
        <p:spPr bwMode="auto">
          <a:xfrm>
            <a:off x="3071664" y="2852937"/>
            <a:ext cx="1728192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 err="1">
                <a:latin typeface="Calibri" pitchFamily="34" charset="0"/>
                <a:cs typeface="Calibri" pitchFamily="34" charset="0"/>
              </a:rPr>
              <a:t>Revisión</a:t>
            </a:r>
            <a:r>
              <a:rPr lang="pt-BR" b="1" dirty="0">
                <a:latin typeface="Calibri" pitchFamily="34" charset="0"/>
                <a:cs typeface="Calibri" pitchFamily="34" charset="0"/>
              </a:rPr>
              <a:t> por pares</a:t>
            </a:r>
            <a:r>
              <a:rPr lang="pt-BR" sz="600" b="1" dirty="0">
                <a:latin typeface="Calibri" pitchFamily="34" charset="0"/>
                <a:cs typeface="Calibri" pitchFamily="34" charset="0"/>
              </a:rPr>
              <a:t> </a:t>
            </a:r>
            <a:endParaRPr lang="pt-BR" sz="600" b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2" name="Conector de seta reta 40"/>
          <p:cNvCxnSpPr>
            <a:cxnSpLocks noChangeShapeType="1"/>
          </p:cNvCxnSpPr>
          <p:nvPr/>
        </p:nvCxnSpPr>
        <p:spPr bwMode="auto">
          <a:xfrm flipH="1">
            <a:off x="4079776" y="4070598"/>
            <a:ext cx="8508" cy="438522"/>
          </a:xfrm>
          <a:prstGeom prst="straightConnector1">
            <a:avLst/>
          </a:prstGeom>
          <a:noFill/>
          <a:ln w="28575" algn="ctr">
            <a:solidFill>
              <a:srgbClr val="CC3300"/>
            </a:solidFill>
            <a:round/>
            <a:headEnd/>
            <a:tailEnd type="arrow" w="med" len="med"/>
          </a:ln>
        </p:spPr>
      </p:cxnSp>
      <p:cxnSp>
        <p:nvCxnSpPr>
          <p:cNvPr id="25" name="Conector de seta reta 40"/>
          <p:cNvCxnSpPr>
            <a:cxnSpLocks noChangeShapeType="1"/>
          </p:cNvCxnSpPr>
          <p:nvPr/>
        </p:nvCxnSpPr>
        <p:spPr bwMode="auto">
          <a:xfrm flipV="1">
            <a:off x="3647728" y="3396626"/>
            <a:ext cx="17422" cy="464423"/>
          </a:xfrm>
          <a:prstGeom prst="straightConnector1">
            <a:avLst/>
          </a:prstGeom>
          <a:noFill/>
          <a:ln w="28575" algn="ctr">
            <a:solidFill>
              <a:srgbClr val="CC3300"/>
            </a:solidFill>
            <a:round/>
            <a:headEnd/>
            <a:tailEnd type="arrow" w="med" len="med"/>
          </a:ln>
        </p:spPr>
      </p:cxnSp>
      <p:pic>
        <p:nvPicPr>
          <p:cNvPr id="27" name="Imagem 4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1300" y="3688359"/>
            <a:ext cx="6477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 descr="http://www.vidadigital.net/blog/wp-content/WindowsLiveWriter/OpenJournalSystemsSistemaparaadministrar_B0A2/openjournal%5B2%5D.jpg"/>
          <p:cNvPicPr>
            <a:picLocks noChangeAspect="1" noChangeArrowheads="1"/>
          </p:cNvPicPr>
          <p:nvPr/>
        </p:nvPicPr>
        <p:blipFill>
          <a:blip r:embed="rId4" cstate="print"/>
          <a:srcRect r="33851" b="86160"/>
          <a:stretch>
            <a:fillRect/>
          </a:stretch>
        </p:blipFill>
        <p:spPr bwMode="auto">
          <a:xfrm>
            <a:off x="5015880" y="4509121"/>
            <a:ext cx="1512168" cy="318351"/>
          </a:xfrm>
          <a:prstGeom prst="rect">
            <a:avLst/>
          </a:prstGeom>
          <a:noFill/>
        </p:spPr>
      </p:pic>
      <p:pic>
        <p:nvPicPr>
          <p:cNvPr id="35" name="Imagem 8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9897" y="3501009"/>
            <a:ext cx="938011" cy="935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35 Imagen" descr="revista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8049" y="980728"/>
            <a:ext cx="2208245" cy="1656184"/>
          </a:xfrm>
          <a:prstGeom prst="rect">
            <a:avLst/>
          </a:prstGeom>
        </p:spPr>
      </p:pic>
      <p:cxnSp>
        <p:nvCxnSpPr>
          <p:cNvPr id="38" name="Conector de seta reta 41"/>
          <p:cNvCxnSpPr>
            <a:cxnSpLocks noChangeShapeType="1"/>
          </p:cNvCxnSpPr>
          <p:nvPr/>
        </p:nvCxnSpPr>
        <p:spPr bwMode="auto">
          <a:xfrm flipV="1">
            <a:off x="6168008" y="2564904"/>
            <a:ext cx="720080" cy="1080120"/>
          </a:xfrm>
          <a:prstGeom prst="straightConnector1">
            <a:avLst/>
          </a:prstGeom>
          <a:noFill/>
          <a:ln w="28575" algn="ctr">
            <a:solidFill>
              <a:srgbClr val="CC3300"/>
            </a:solidFill>
            <a:round/>
            <a:headEnd/>
            <a:tailEnd type="arrow" w="med" len="med"/>
          </a:ln>
        </p:spPr>
      </p:cxnSp>
      <p:pic>
        <p:nvPicPr>
          <p:cNvPr id="3078" name="Picture 6" descr="http://us.123rf.com/400wm/400/400/amasterpics123/amasterpics1231208/amasterpics123120800162/14821565-concepto-internet-world-wide-web-globo-de-la-tierra-con-el-texto-www-y-cursor-de-la-mano-del-ordenad.jpg"/>
          <p:cNvPicPr>
            <a:picLocks noChangeAspect="1" noChangeArrowheads="1"/>
          </p:cNvPicPr>
          <p:nvPr/>
        </p:nvPicPr>
        <p:blipFill>
          <a:blip r:embed="rId7" cstate="print"/>
          <a:srcRect l="11140" t="11140" r="5307" b="6700"/>
          <a:stretch>
            <a:fillRect/>
          </a:stretch>
        </p:blipFill>
        <p:spPr bwMode="auto">
          <a:xfrm>
            <a:off x="6816081" y="4437113"/>
            <a:ext cx="2008901" cy="1975419"/>
          </a:xfrm>
          <a:prstGeom prst="rect">
            <a:avLst/>
          </a:prstGeom>
          <a:noFill/>
        </p:spPr>
      </p:pic>
      <p:pic>
        <p:nvPicPr>
          <p:cNvPr id="3080" name="Picture 8" descr="http://humanidadesdigitales.net/blog/wp-content/uploads/2012/03/150px-Open_Access_logo_PLoS_white.svg_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6200" y="5229200"/>
            <a:ext cx="666292" cy="1039416"/>
          </a:xfrm>
          <a:prstGeom prst="rect">
            <a:avLst/>
          </a:prstGeom>
          <a:noFill/>
        </p:spPr>
      </p:pic>
      <p:cxnSp>
        <p:nvCxnSpPr>
          <p:cNvPr id="45" name="Conector de seta reta 41"/>
          <p:cNvCxnSpPr>
            <a:cxnSpLocks noChangeShapeType="1"/>
          </p:cNvCxnSpPr>
          <p:nvPr/>
        </p:nvCxnSpPr>
        <p:spPr bwMode="auto">
          <a:xfrm>
            <a:off x="6168008" y="4077072"/>
            <a:ext cx="864096" cy="936104"/>
          </a:xfrm>
          <a:prstGeom prst="straightConnector1">
            <a:avLst/>
          </a:prstGeom>
          <a:noFill/>
          <a:ln w="28575" algn="ctr">
            <a:solidFill>
              <a:srgbClr val="CC3300"/>
            </a:solidFill>
            <a:round/>
            <a:headEnd/>
            <a:tailEnd type="arrow" w="med" len="med"/>
          </a:ln>
        </p:spPr>
      </p:cxnSp>
      <p:grpSp>
        <p:nvGrpSpPr>
          <p:cNvPr id="3" name="83 Grupo"/>
          <p:cNvGrpSpPr/>
          <p:nvPr/>
        </p:nvGrpSpPr>
        <p:grpSpPr>
          <a:xfrm>
            <a:off x="6096001" y="2564904"/>
            <a:ext cx="2018009" cy="1224136"/>
            <a:chOff x="4572000" y="2564904"/>
            <a:chExt cx="2018009" cy="1224136"/>
          </a:xfrm>
        </p:grpSpPr>
        <p:pic>
          <p:nvPicPr>
            <p:cNvPr id="59" name="Imagem 24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24128" y="2564904"/>
              <a:ext cx="865881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7" name="Conector de seta reta 41"/>
            <p:cNvCxnSpPr>
              <a:cxnSpLocks noChangeShapeType="1"/>
            </p:cNvCxnSpPr>
            <p:nvPr/>
          </p:nvCxnSpPr>
          <p:spPr bwMode="auto">
            <a:xfrm flipV="1">
              <a:off x="4572000" y="3212976"/>
              <a:ext cx="1152128" cy="576064"/>
            </a:xfrm>
            <a:prstGeom prst="straightConnector1">
              <a:avLst/>
            </a:prstGeom>
            <a:noFill/>
            <a:ln w="28575" algn="ctr">
              <a:solidFill>
                <a:srgbClr val="CC33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" name="84 Grupo"/>
          <p:cNvGrpSpPr/>
          <p:nvPr/>
        </p:nvGrpSpPr>
        <p:grpSpPr>
          <a:xfrm>
            <a:off x="6168009" y="3573017"/>
            <a:ext cx="2016745" cy="896937"/>
            <a:chOff x="4644008" y="3573016"/>
            <a:chExt cx="2016745" cy="896937"/>
          </a:xfrm>
        </p:grpSpPr>
        <p:pic>
          <p:nvPicPr>
            <p:cNvPr id="66" name="Imagem 20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724128" y="3573016"/>
              <a:ext cx="936625" cy="89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0" name="Conector de seta reta 41"/>
            <p:cNvCxnSpPr>
              <a:cxnSpLocks noChangeShapeType="1"/>
              <a:endCxn id="66" idx="1"/>
            </p:cNvCxnSpPr>
            <p:nvPr/>
          </p:nvCxnSpPr>
          <p:spPr bwMode="auto">
            <a:xfrm>
              <a:off x="4644008" y="4005064"/>
              <a:ext cx="1080120" cy="16421"/>
            </a:xfrm>
            <a:prstGeom prst="straightConnector1">
              <a:avLst/>
            </a:prstGeom>
            <a:noFill/>
            <a:ln w="28575" algn="ctr">
              <a:solidFill>
                <a:srgbClr val="CC33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6" name="85 Grupo"/>
          <p:cNvGrpSpPr/>
          <p:nvPr/>
        </p:nvGrpSpPr>
        <p:grpSpPr>
          <a:xfrm>
            <a:off x="6240016" y="4149080"/>
            <a:ext cx="1968550" cy="1464494"/>
            <a:chOff x="4716016" y="4149080"/>
            <a:chExt cx="1968550" cy="1464494"/>
          </a:xfrm>
        </p:grpSpPr>
        <p:pic>
          <p:nvPicPr>
            <p:cNvPr id="64" name="Imagem 90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724128" y="4653136"/>
              <a:ext cx="960438" cy="96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5" name="Conector de seta reta 41"/>
            <p:cNvCxnSpPr>
              <a:cxnSpLocks noChangeShapeType="1"/>
            </p:cNvCxnSpPr>
            <p:nvPr/>
          </p:nvCxnSpPr>
          <p:spPr bwMode="auto">
            <a:xfrm>
              <a:off x="4716016" y="4149080"/>
              <a:ext cx="1080120" cy="720080"/>
            </a:xfrm>
            <a:prstGeom prst="straightConnector1">
              <a:avLst/>
            </a:prstGeom>
            <a:noFill/>
            <a:ln w="28575" algn="ctr">
              <a:solidFill>
                <a:srgbClr val="CC33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7" name="86 Grupo"/>
          <p:cNvGrpSpPr/>
          <p:nvPr/>
        </p:nvGrpSpPr>
        <p:grpSpPr>
          <a:xfrm>
            <a:off x="6168009" y="4365104"/>
            <a:ext cx="2089051" cy="2304256"/>
            <a:chOff x="4644008" y="4365104"/>
            <a:chExt cx="2089051" cy="2304256"/>
          </a:xfrm>
        </p:grpSpPr>
        <p:pic>
          <p:nvPicPr>
            <p:cNvPr id="80" name="Imagem 17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868144" y="5661248"/>
              <a:ext cx="864915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1" name="Conector de seta reta 41"/>
            <p:cNvCxnSpPr>
              <a:cxnSpLocks noChangeShapeType="1"/>
            </p:cNvCxnSpPr>
            <p:nvPr/>
          </p:nvCxnSpPr>
          <p:spPr bwMode="auto">
            <a:xfrm>
              <a:off x="4644008" y="4365104"/>
              <a:ext cx="1008112" cy="1584176"/>
            </a:xfrm>
            <a:prstGeom prst="straightConnector1">
              <a:avLst/>
            </a:prstGeom>
            <a:noFill/>
            <a:ln w="28575" algn="ctr">
              <a:solidFill>
                <a:srgbClr val="CC3300"/>
              </a:solidFill>
              <a:round/>
              <a:headEnd/>
              <a:tailEnd type="arrow" w="med" len="med"/>
            </a:ln>
          </p:spPr>
        </p:cxnSp>
      </p:grpSp>
      <p:pic>
        <p:nvPicPr>
          <p:cNvPr id="89" name="88 Imagen" descr="SciELO-Méxic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8289" y="2924944"/>
            <a:ext cx="1635003" cy="1015392"/>
          </a:xfrm>
          <a:prstGeom prst="rect">
            <a:avLst/>
          </a:prstGeom>
        </p:spPr>
      </p:pic>
      <p:cxnSp>
        <p:nvCxnSpPr>
          <p:cNvPr id="91" name="90 Conector recto de flecha"/>
          <p:cNvCxnSpPr/>
          <p:nvPr/>
        </p:nvCxnSpPr>
        <p:spPr>
          <a:xfrm>
            <a:off x="8040216" y="3140968"/>
            <a:ext cx="648072" cy="14401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91 Conector recto de flecha"/>
          <p:cNvCxnSpPr/>
          <p:nvPr/>
        </p:nvCxnSpPr>
        <p:spPr>
          <a:xfrm flipV="1">
            <a:off x="8040216" y="3645024"/>
            <a:ext cx="720080" cy="43204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Conector recto de flecha"/>
          <p:cNvCxnSpPr/>
          <p:nvPr/>
        </p:nvCxnSpPr>
        <p:spPr>
          <a:xfrm flipV="1">
            <a:off x="9480376" y="2564904"/>
            <a:ext cx="8384" cy="49567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100 Imagen" descr="REuters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76320" y="1484784"/>
            <a:ext cx="1313904" cy="820152"/>
          </a:xfrm>
          <a:prstGeom prst="rect">
            <a:avLst/>
          </a:prstGeom>
        </p:spPr>
      </p:pic>
      <p:grpSp>
        <p:nvGrpSpPr>
          <p:cNvPr id="8" name="51 Grupo"/>
          <p:cNvGrpSpPr/>
          <p:nvPr/>
        </p:nvGrpSpPr>
        <p:grpSpPr>
          <a:xfrm>
            <a:off x="4943872" y="3384376"/>
            <a:ext cx="1872208" cy="3473624"/>
            <a:chOff x="3347864" y="3384376"/>
            <a:chExt cx="1944216" cy="3473624"/>
          </a:xfrm>
        </p:grpSpPr>
        <p:sp>
          <p:nvSpPr>
            <p:cNvPr id="50" name="49 Rectángulo"/>
            <p:cNvSpPr/>
            <p:nvPr/>
          </p:nvSpPr>
          <p:spPr>
            <a:xfrm>
              <a:off x="3347864" y="3384376"/>
              <a:ext cx="1944216" cy="3473624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50 CuadroTexto"/>
            <p:cNvSpPr txBox="1"/>
            <p:nvPr/>
          </p:nvSpPr>
          <p:spPr>
            <a:xfrm>
              <a:off x="3563888" y="5877272"/>
              <a:ext cx="1584176" cy="92333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Apoyo para el diseño editorial</a:t>
              </a:r>
              <a:endParaRPr lang="es-MX" sz="1400" dirty="0"/>
            </a:p>
          </p:txBody>
        </p:sp>
      </p:grpSp>
      <p:pic>
        <p:nvPicPr>
          <p:cNvPr id="3084" name="Picture 12" descr="http://www.daadmx.org/imperia/md/images/mexiko/conacyt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64460" y="1340768"/>
            <a:ext cx="1463388" cy="1106280"/>
          </a:xfrm>
          <a:prstGeom prst="rect">
            <a:avLst/>
          </a:prstGeom>
          <a:noFill/>
        </p:spPr>
      </p:pic>
      <p:cxnSp>
        <p:nvCxnSpPr>
          <p:cNvPr id="107" name="106 Conector recto de flecha"/>
          <p:cNvCxnSpPr>
            <a:stCxn id="105" idx="0"/>
          </p:cNvCxnSpPr>
          <p:nvPr/>
        </p:nvCxnSpPr>
        <p:spPr>
          <a:xfrm flipV="1">
            <a:off x="3935760" y="2420888"/>
            <a:ext cx="0" cy="3600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97 CuadroTexto"/>
          <p:cNvSpPr txBox="1"/>
          <p:nvPr/>
        </p:nvSpPr>
        <p:spPr>
          <a:xfrm>
            <a:off x="8364760" y="2204864"/>
            <a:ext cx="241176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SciELO</a:t>
            </a:r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Citation</a:t>
            </a:r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es-MX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104 Rectángulo"/>
          <p:cNvSpPr/>
          <p:nvPr/>
        </p:nvSpPr>
        <p:spPr>
          <a:xfrm>
            <a:off x="2999656" y="2780928"/>
            <a:ext cx="1872208" cy="2952328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Elipse 1"/>
          <p:cNvSpPr/>
          <p:nvPr/>
        </p:nvSpPr>
        <p:spPr>
          <a:xfrm>
            <a:off x="7040525" y="4407739"/>
            <a:ext cx="1442591" cy="1368311"/>
          </a:xfrm>
          <a:prstGeom prst="ellipse">
            <a:avLst/>
          </a:prstGeom>
          <a:solidFill>
            <a:srgbClr val="FF0000">
              <a:alpha val="50196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47" y="4365104"/>
            <a:ext cx="1434107" cy="143410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544795" y="4827472"/>
            <a:ext cx="43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8208566" y="3789040"/>
            <a:ext cx="749498" cy="7200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4675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3659 0.06157 C 0.04427 0.07593 0.05573 0.08426 0.06771 0.08426 C 0.08138 0.08426 0.09219 0.07593 0.09974 0.06157 L 0.13672 7.40741E-7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00277 C 0.00339 0.03912 0.0362 0.07569 0.06576 0.07847 C 0.09518 0.08125 0.12149 0.05 0.14766 0.01898 " pathEditMode="relative" rAng="0" ptsTypes="AAA">
                                      <p:cBhvr>
                                        <p:cTn id="7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9" grpId="0" animBg="1"/>
      <p:bldP spid="20" grpId="0" animBg="1"/>
      <p:bldP spid="98" grpId="0" animBg="1"/>
      <p:bldP spid="105" grpId="0" animBg="1"/>
      <p:bldP spid="2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846" t="5655" r="18109" b="71658"/>
          <a:stretch/>
        </p:blipFill>
        <p:spPr>
          <a:xfrm>
            <a:off x="94828" y="1175339"/>
            <a:ext cx="12078269" cy="233376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6603" y="332461"/>
            <a:ext cx="6987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Disponible en 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http://biblat.unam.mx</a:t>
            </a:r>
            <a:endParaRPr lang="es-MX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echa a la derecha con bandas 5"/>
          <p:cNvSpPr/>
          <p:nvPr/>
        </p:nvSpPr>
        <p:spPr>
          <a:xfrm rot="5400000">
            <a:off x="10066600" y="-2238231"/>
            <a:ext cx="2176340" cy="2074459"/>
          </a:xfrm>
          <a:prstGeom prst="stripedRightArrow">
            <a:avLst/>
          </a:prstGeom>
          <a:solidFill>
            <a:srgbClr val="FFFF00"/>
          </a:solidFill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5" y="5031616"/>
            <a:ext cx="1660536" cy="16003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oto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469" y="4980495"/>
            <a:ext cx="1638760" cy="1702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9244084" y="3909509"/>
            <a:ext cx="2966113" cy="1498398"/>
            <a:chOff x="4828050" y="-1658965"/>
            <a:chExt cx="3778833" cy="1652336"/>
          </a:xfrm>
        </p:grpSpPr>
        <p:sp>
          <p:nvSpPr>
            <p:cNvPr id="11" name="Rectángulo 10"/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36" y="-1448227"/>
              <a:ext cx="2927459" cy="124601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Rectángulo 12"/>
          <p:cNvSpPr/>
          <p:nvPr/>
        </p:nvSpPr>
        <p:spPr>
          <a:xfrm>
            <a:off x="0" y="5230544"/>
            <a:ext cx="435434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  <a:defRPr/>
            </a:pPr>
            <a:endParaRPr lang="es-MX" b="1" dirty="0">
              <a:solidFill>
                <a:srgbClr val="FF99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s-MX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Antonio </a:t>
            </a:r>
            <a:r>
              <a:rPr lang="es-MX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Sánchez Pereyra  </a:t>
            </a:r>
            <a:endParaRPr lang="es-MX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s-MX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s-MX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Dirección General de </a:t>
            </a:r>
            <a:r>
              <a:rPr lang="es-MX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Bibliotecas-UNAM</a:t>
            </a:r>
            <a:endParaRPr lang="es-MX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defRPr/>
            </a:pPr>
            <a:r>
              <a:rPr lang="es-MX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linkClick r:id="rId7"/>
              </a:rPr>
              <a:t>biblat@dgb.unam.mx</a:t>
            </a:r>
            <a:endParaRPr lang="es-MX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s-MX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linkClick r:id="rId8"/>
              </a:rPr>
              <a:t>scielo@dgb.unam.mx</a:t>
            </a:r>
            <a:endParaRPr lang="es-MX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17" y="5509706"/>
            <a:ext cx="2187147" cy="1224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00481 0.34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5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/>
          <a:srcRect b="10420"/>
          <a:stretch/>
        </p:blipFill>
        <p:spPr>
          <a:xfrm>
            <a:off x="2064732" y="24064"/>
            <a:ext cx="7845278" cy="6833936"/>
          </a:xfrm>
        </p:spPr>
      </p:pic>
    </p:spTree>
    <p:extLst>
      <p:ext uri="{BB962C8B-B14F-4D97-AF65-F5344CB8AC3E}">
        <p14:creationId xmlns:p14="http://schemas.microsoft.com/office/powerpoint/2010/main" val="303564903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4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0" y="-171450"/>
            <a:ext cx="9144000" cy="7632700"/>
          </a:xfrm>
        </p:spPr>
      </p:pic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341438"/>
          </a:xfrm>
          <a:solidFill>
            <a:srgbClr val="3366FF"/>
          </a:solidFill>
        </p:spPr>
        <p:txBody>
          <a:bodyPr/>
          <a:lstStyle/>
          <a:p>
            <a:pPr algn="l" eaLnBrk="1" hangingPunct="1">
              <a:defRPr/>
            </a:pPr>
            <a:r>
              <a:rPr lang="es-MX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Proceso de marcación</a:t>
            </a:r>
            <a:endParaRPr lang="es-ES" sz="36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1524000" y="3"/>
            <a:ext cx="8134350" cy="1323439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000" b="1">
                <a:solidFill>
                  <a:schemeClr val="bg1"/>
                </a:solidFill>
              </a:rPr>
              <a:t>Codificación de las referencias bibliográficas en cada </a:t>
            </a:r>
            <a:br>
              <a:rPr lang="es-MX" sz="2000" b="1">
                <a:solidFill>
                  <a:schemeClr val="bg1"/>
                </a:solidFill>
              </a:rPr>
            </a:br>
            <a:r>
              <a:rPr lang="es-MX" sz="2000" b="1">
                <a:solidFill>
                  <a:schemeClr val="bg1"/>
                </a:solidFill>
              </a:rPr>
              <a:t>artículo, con objeto de permitir su identificación, contabilización y la obtención de  indicadores bibliométricos basados en la citación de las revistas</a:t>
            </a:r>
            <a:endParaRPr lang="es-ES" sz="2000" b="1">
              <a:solidFill>
                <a:schemeClr val="bg1"/>
              </a:solidFill>
            </a:endParaRP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8832850" y="3"/>
            <a:ext cx="1835150" cy="366713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s-ES" b="1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Bibliometría</a:t>
            </a:r>
            <a:endParaRPr lang="es-ES" b="1" dirty="0"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1246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063" t="2408" r="16771" b="8889"/>
          <a:stretch/>
        </p:blipFill>
        <p:spPr>
          <a:xfrm>
            <a:off x="742950" y="0"/>
            <a:ext cx="10287000" cy="702945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638388" y="3133158"/>
            <a:ext cx="1029730" cy="299196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4002766" y="3133158"/>
            <a:ext cx="1029730" cy="299196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/>
          <p:cNvSpPr/>
          <p:nvPr/>
        </p:nvSpPr>
        <p:spPr>
          <a:xfrm>
            <a:off x="5226320" y="3133158"/>
            <a:ext cx="1140824" cy="437356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/>
          <p:cNvSpPr/>
          <p:nvPr/>
        </p:nvSpPr>
        <p:spPr>
          <a:xfrm>
            <a:off x="2820577" y="3133158"/>
            <a:ext cx="1029730" cy="299196"/>
          </a:xfrm>
          <a:prstGeom prst="ellipse">
            <a:avLst/>
          </a:prstGeom>
          <a:noFill/>
          <a:ln w="571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5886450" y="3570514"/>
            <a:ext cx="96340" cy="20465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4703689" y="3432354"/>
            <a:ext cx="522631" cy="2437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3626577" y="3432354"/>
            <a:ext cx="459598" cy="1636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2386149" y="3432354"/>
            <a:ext cx="999103" cy="16360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9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14053" y="121669"/>
            <a:ext cx="4347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Sistemas con información </a:t>
            </a:r>
            <a:r>
              <a:rPr lang="es-MX" sz="2000" b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bibliométrica</a:t>
            </a:r>
            <a:endParaRPr lang="es-MX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3151" y="655760"/>
            <a:ext cx="2854647" cy="253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3151" y="3643314"/>
            <a:ext cx="2854646" cy="306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5804" y="588911"/>
            <a:ext cx="2959641" cy="259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95803" y="3714752"/>
            <a:ext cx="2893239" cy="2989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 rotWithShape="1">
          <a:blip r:embed="rId6" cstate="print"/>
          <a:srcRect r="28523"/>
          <a:stretch/>
        </p:blipFill>
        <p:spPr bwMode="auto">
          <a:xfrm>
            <a:off x="7694787" y="518710"/>
            <a:ext cx="2809866" cy="270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72397" y="3683689"/>
            <a:ext cx="2809866" cy="302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13 CuadroTexto"/>
          <p:cNvSpPr txBox="1"/>
          <p:nvPr/>
        </p:nvSpPr>
        <p:spPr>
          <a:xfrm>
            <a:off x="4900900" y="148275"/>
            <a:ext cx="5299557" cy="3385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Bases </a:t>
            </a:r>
            <a:r>
              <a:rPr lang="es-MX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bibliométricas</a:t>
            </a:r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y reportes de impacto [ indicadores ]</a:t>
            </a:r>
            <a:endParaRPr lang="es-MX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3417075" y="2356170"/>
            <a:ext cx="806717" cy="30777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latin typeface="+mj-lt"/>
              </a:rPr>
              <a:t>Índice h</a:t>
            </a:r>
          </a:p>
        </p:txBody>
      </p:sp>
      <p:grpSp>
        <p:nvGrpSpPr>
          <p:cNvPr id="2" name="23 Grupo"/>
          <p:cNvGrpSpPr/>
          <p:nvPr/>
        </p:nvGrpSpPr>
        <p:grpSpPr>
          <a:xfrm>
            <a:off x="2711625" y="4929201"/>
            <a:ext cx="1632684" cy="1775317"/>
            <a:chOff x="434718" y="4961856"/>
            <a:chExt cx="1879252" cy="1775317"/>
          </a:xfr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18" name="17 CuadroTexto"/>
            <p:cNvSpPr txBox="1"/>
            <p:nvPr/>
          </p:nvSpPr>
          <p:spPr>
            <a:xfrm>
              <a:off x="439482" y="4961856"/>
              <a:ext cx="928695" cy="5232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2 años</a:t>
              </a:r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434718" y="5572140"/>
              <a:ext cx="1873039" cy="5232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Índice de inmediatez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>
              <a:off x="439538" y="5286388"/>
              <a:ext cx="136815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5 años</a:t>
              </a:r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439482" y="6143644"/>
              <a:ext cx="1874488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 err="1">
                  <a:latin typeface="+mj-lt"/>
                </a:rPr>
                <a:t>Eigenfactor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22" name="21 CuadroTexto"/>
            <p:cNvSpPr txBox="1"/>
            <p:nvPr/>
          </p:nvSpPr>
          <p:spPr>
            <a:xfrm>
              <a:off x="439482" y="6429396"/>
              <a:ext cx="1874488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 err="1">
                  <a:latin typeface="+mj-lt"/>
                </a:rPr>
                <a:t>Article</a:t>
              </a:r>
              <a:r>
                <a:rPr lang="es-MX" sz="1400" dirty="0">
                  <a:latin typeface="+mj-lt"/>
                </a:rPr>
                <a:t> </a:t>
              </a:r>
              <a:r>
                <a:rPr lang="es-MX" sz="1400" dirty="0" err="1">
                  <a:latin typeface="+mj-lt"/>
                </a:rPr>
                <a:t>influence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439482" y="5857892"/>
              <a:ext cx="1874488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Vida media Citada</a:t>
              </a:r>
            </a:p>
          </p:txBody>
        </p:sp>
      </p:grpSp>
      <p:grpSp>
        <p:nvGrpSpPr>
          <p:cNvPr id="3" name="31 Grupo"/>
          <p:cNvGrpSpPr/>
          <p:nvPr/>
        </p:nvGrpSpPr>
        <p:grpSpPr>
          <a:xfrm>
            <a:off x="7967676" y="5445226"/>
            <a:ext cx="1872741" cy="1126085"/>
            <a:chOff x="7067566" y="5357826"/>
            <a:chExt cx="1879252" cy="1233044"/>
          </a:xfrm>
          <a:solidFill>
            <a:srgbClr val="6FAC46"/>
          </a:solidFill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6" name="25 CuadroTexto"/>
            <p:cNvSpPr txBox="1"/>
            <p:nvPr/>
          </p:nvSpPr>
          <p:spPr>
            <a:xfrm>
              <a:off x="7072330" y="5357826"/>
              <a:ext cx="928695" cy="337011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2 años</a:t>
              </a: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7067566" y="5968110"/>
              <a:ext cx="1873039" cy="337011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Índice de inmediatez</a:t>
              </a: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7072386" y="5682358"/>
              <a:ext cx="1368152" cy="337011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3 años</a:t>
              </a: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7072330" y="6253859"/>
              <a:ext cx="1874488" cy="337011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Vida media Citada</a:t>
              </a:r>
            </a:p>
          </p:txBody>
        </p:sp>
      </p:grpSp>
      <p:sp>
        <p:nvSpPr>
          <p:cNvPr id="35" name="34 CuadroTexto"/>
          <p:cNvSpPr txBox="1"/>
          <p:nvPr/>
        </p:nvSpPr>
        <p:spPr>
          <a:xfrm>
            <a:off x="5447929" y="2658631"/>
            <a:ext cx="2160239" cy="30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 err="1">
                <a:latin typeface="+mj-lt"/>
              </a:rPr>
              <a:t>Scimago</a:t>
            </a:r>
            <a:r>
              <a:rPr lang="es-MX" sz="1400" dirty="0">
                <a:latin typeface="+mj-lt"/>
              </a:rPr>
              <a:t> </a:t>
            </a:r>
            <a:r>
              <a:rPr lang="es-MX" sz="1400" dirty="0" err="1">
                <a:latin typeface="+mj-lt"/>
              </a:rPr>
              <a:t>Journal</a:t>
            </a:r>
            <a:r>
              <a:rPr lang="es-MX" sz="1400" dirty="0">
                <a:latin typeface="+mj-lt"/>
              </a:rPr>
              <a:t> Ranking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5258887" y="5957353"/>
            <a:ext cx="1197133" cy="307777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latin typeface="+mj-lt"/>
              </a:rPr>
              <a:t>Índice h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6730559" y="2284486"/>
            <a:ext cx="642942" cy="30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latin typeface="+mj-lt"/>
              </a:rPr>
              <a:t>SNIP</a:t>
            </a:r>
          </a:p>
        </p:txBody>
      </p:sp>
      <p:sp>
        <p:nvSpPr>
          <p:cNvPr id="30" name="34 CuadroTexto"/>
          <p:cNvSpPr txBox="1"/>
          <p:nvPr/>
        </p:nvSpPr>
        <p:spPr>
          <a:xfrm>
            <a:off x="5281675" y="6327332"/>
            <a:ext cx="2038461" cy="30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 err="1">
                <a:latin typeface="+mj-lt"/>
              </a:rPr>
              <a:t>Scimago</a:t>
            </a:r>
            <a:r>
              <a:rPr lang="es-MX" sz="1400" dirty="0">
                <a:latin typeface="+mj-lt"/>
              </a:rPr>
              <a:t> </a:t>
            </a:r>
            <a:r>
              <a:rPr lang="es-MX" sz="1400" dirty="0" err="1">
                <a:latin typeface="+mj-lt"/>
              </a:rPr>
              <a:t>Journal</a:t>
            </a:r>
            <a:r>
              <a:rPr lang="es-MX" sz="1400" dirty="0">
                <a:latin typeface="+mj-lt"/>
              </a:rPr>
              <a:t> Ranking</a:t>
            </a:r>
          </a:p>
        </p:txBody>
      </p:sp>
      <p:sp>
        <p:nvSpPr>
          <p:cNvPr id="33" name="Flecha a la derecha con bandas 32"/>
          <p:cNvSpPr/>
          <p:nvPr/>
        </p:nvSpPr>
        <p:spPr>
          <a:xfrm rot="5400000">
            <a:off x="2480533" y="3186828"/>
            <a:ext cx="614362" cy="38551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Flecha a la derecha con bandas 39"/>
          <p:cNvSpPr/>
          <p:nvPr/>
        </p:nvSpPr>
        <p:spPr>
          <a:xfrm rot="5400000">
            <a:off x="8626155" y="3225637"/>
            <a:ext cx="614362" cy="38551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Flecha a la derecha con bandas 40"/>
          <p:cNvSpPr/>
          <p:nvPr/>
        </p:nvSpPr>
        <p:spPr>
          <a:xfrm rot="5400000">
            <a:off x="5732916" y="3214812"/>
            <a:ext cx="614362" cy="38551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14 CuadroTexto"/>
          <p:cNvSpPr txBox="1"/>
          <p:nvPr/>
        </p:nvSpPr>
        <p:spPr>
          <a:xfrm>
            <a:off x="4407798" y="3275365"/>
            <a:ext cx="3740214" cy="369332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Información consolidada,  </a:t>
            </a:r>
            <a:r>
              <a:rPr lang="es-MX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</a:t>
            </a:r>
            <a:endParaRPr lang="es-MX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5" grpId="0" animBg="1"/>
      <p:bldP spid="36" grpId="0" animBg="1"/>
      <p:bldP spid="38" grpId="0" animBg="1"/>
      <p:bldP spid="30" grpId="0" animBg="1"/>
      <p:bldP spid="33" grpId="0" animBg="1"/>
      <p:bldP spid="40" grpId="0" animBg="1"/>
      <p:bldP spid="41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19449" t="2239" r="17249" b="10113"/>
          <a:stretch>
            <a:fillRect/>
          </a:stretch>
        </p:blipFill>
        <p:spPr bwMode="auto">
          <a:xfrm>
            <a:off x="1491916" y="0"/>
            <a:ext cx="81574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39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286" t="3333" r="18328" b="12222"/>
          <a:stretch/>
        </p:blipFill>
        <p:spPr>
          <a:xfrm>
            <a:off x="1122968" y="1"/>
            <a:ext cx="9825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370</Words>
  <Application>Microsoft Office PowerPoint</Application>
  <PresentationFormat>Panorámica</PresentationFormat>
  <Paragraphs>126</Paragraphs>
  <Slides>39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Proceso de marcación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http://biblat.unam.mx/es/frecuencias/revista/estudios-fronterizos/institucion </vt:lpstr>
      <vt:lpstr>http://biblat.unam.mx/es/indicadores/productividad-exogena/disciplina/sociologia </vt:lpstr>
      <vt:lpstr>Presentación de PowerPoint</vt:lpstr>
      <vt:lpstr>Presentación de PowerPoint</vt:lpstr>
      <vt:lpstr>http://biblat.unam.mx/es/scielo/indicadores/indicadores-generales-revista/coleccion/mexico/revista/estudios-fronterizos/frontera-norte/migraciones-internacionales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HTML                                                         XML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SCIELO</dc:creator>
  <cp:lastModifiedBy>SCIELO</cp:lastModifiedBy>
  <cp:revision>62</cp:revision>
  <cp:lastPrinted>2014-10-22T00:57:56Z</cp:lastPrinted>
  <dcterms:created xsi:type="dcterms:W3CDTF">2014-10-21T17:29:37Z</dcterms:created>
  <dcterms:modified xsi:type="dcterms:W3CDTF">2015-03-18T01:54:34Z</dcterms:modified>
</cp:coreProperties>
</file>